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8" r:id="rId5"/>
    <p:sldId id="302" r:id="rId6"/>
    <p:sldId id="303" r:id="rId7"/>
    <p:sldId id="341" r:id="rId8"/>
    <p:sldId id="340" r:id="rId9"/>
    <p:sldId id="345" r:id="rId10"/>
    <p:sldId id="304" r:id="rId11"/>
    <p:sldId id="346" r:id="rId12"/>
    <p:sldId id="305" r:id="rId13"/>
    <p:sldId id="342" r:id="rId14"/>
    <p:sldId id="308" r:id="rId15"/>
    <p:sldId id="309" r:id="rId16"/>
    <p:sldId id="306" r:id="rId17"/>
    <p:sldId id="310" r:id="rId18"/>
    <p:sldId id="344" r:id="rId19"/>
    <p:sldId id="343" r:id="rId20"/>
    <p:sldId id="311" r:id="rId21"/>
    <p:sldId id="312" r:id="rId22"/>
    <p:sldId id="313" r:id="rId23"/>
    <p:sldId id="314" r:id="rId24"/>
    <p:sldId id="315" r:id="rId25"/>
    <p:sldId id="316" r:id="rId26"/>
    <p:sldId id="339" r:id="rId27"/>
    <p:sldId id="31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34" autoAdjust="0"/>
    <p:restoredTop sz="96939" autoAdjust="0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1" d="100"/>
          <a:sy n="161" d="100"/>
        </p:scale>
        <p:origin x="58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E2008-EAEE-4773-B47F-BE9180530D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23395-933D-4521-9C00-115BAE4AD4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look at career fair marketing from a research perspective</a:t>
          </a:r>
        </a:p>
      </dgm:t>
    </dgm:pt>
    <dgm:pt modelId="{4F63397B-4247-415C-9A3A-67ADD7F29BAB}" type="parTrans" cxnId="{80678C58-2FA8-491B-AC0C-86C25A6639F2}">
      <dgm:prSet/>
      <dgm:spPr/>
      <dgm:t>
        <a:bodyPr/>
        <a:lstStyle/>
        <a:p>
          <a:endParaRPr lang="en-US"/>
        </a:p>
      </dgm:t>
    </dgm:pt>
    <dgm:pt modelId="{2D5061C4-B3CE-4FC1-99FD-348499B88777}" type="sibTrans" cxnId="{80678C58-2FA8-491B-AC0C-86C25A6639F2}">
      <dgm:prSet/>
      <dgm:spPr/>
      <dgm:t>
        <a:bodyPr/>
        <a:lstStyle/>
        <a:p>
          <a:endParaRPr lang="en-US"/>
        </a:p>
      </dgm:t>
    </dgm:pt>
    <dgm:pt modelId="{58521C25-DAFC-4A2E-B630-A2EE9F7269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understand best practices for reaching students and increasing attendance at career fairs</a:t>
          </a:r>
        </a:p>
      </dgm:t>
    </dgm:pt>
    <dgm:pt modelId="{BA5E8669-1911-44FC-9706-DAAD387709DB}" type="parTrans" cxnId="{1DE096E1-A338-48F7-9A56-6AA23009B2DB}">
      <dgm:prSet/>
      <dgm:spPr/>
      <dgm:t>
        <a:bodyPr/>
        <a:lstStyle/>
        <a:p>
          <a:endParaRPr lang="en-US"/>
        </a:p>
      </dgm:t>
    </dgm:pt>
    <dgm:pt modelId="{70D508A0-1FE1-4460-94B0-01F1AD9E86FD}" type="sibTrans" cxnId="{1DE096E1-A338-48F7-9A56-6AA23009B2DB}">
      <dgm:prSet/>
      <dgm:spPr/>
      <dgm:t>
        <a:bodyPr/>
        <a:lstStyle/>
        <a:p>
          <a:endParaRPr lang="en-US"/>
        </a:p>
      </dgm:t>
    </dgm:pt>
    <dgm:pt modelId="{8A73F6BD-7128-43E6-9C5E-BCA6A815EE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why, students move from awareness to attendance of career fairs at Institution of Higher Education (IHE) Career Center’s</a:t>
          </a:r>
        </a:p>
      </dgm:t>
    </dgm:pt>
    <dgm:pt modelId="{9D71EE35-FD31-4935-8997-7D408A11E86B}" type="parTrans" cxnId="{7BFABCB3-B6A0-415E-ACC3-FED1A0D2F037}">
      <dgm:prSet/>
      <dgm:spPr/>
      <dgm:t>
        <a:bodyPr/>
        <a:lstStyle/>
        <a:p>
          <a:endParaRPr lang="en-US"/>
        </a:p>
      </dgm:t>
    </dgm:pt>
    <dgm:pt modelId="{7C2B7FC3-9543-4E6B-B8E5-54B54A3182C5}" type="sibTrans" cxnId="{7BFABCB3-B6A0-415E-ACC3-FED1A0D2F037}">
      <dgm:prSet/>
      <dgm:spPr/>
      <dgm:t>
        <a:bodyPr/>
        <a:lstStyle/>
        <a:p>
          <a:endParaRPr lang="en-US"/>
        </a:p>
      </dgm:t>
    </dgm:pt>
    <dgm:pt modelId="{6BC101A5-88AC-4526-815D-9C32EA5369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Address the effectiveness of outbound marketing strategies</a:t>
          </a:r>
        </a:p>
      </dgm:t>
    </dgm:pt>
    <dgm:pt modelId="{6D4AE377-B284-43E8-BDB6-1993CEF1D98B}" type="parTrans" cxnId="{EBD855E9-6AFB-4177-BCA8-25114046237C}">
      <dgm:prSet/>
      <dgm:spPr/>
      <dgm:t>
        <a:bodyPr/>
        <a:lstStyle/>
        <a:p>
          <a:endParaRPr lang="en-US"/>
        </a:p>
      </dgm:t>
    </dgm:pt>
    <dgm:pt modelId="{F6298822-7218-4335-A4D0-79C1EDDD22C8}" type="sibTrans" cxnId="{EBD855E9-6AFB-4177-BCA8-25114046237C}">
      <dgm:prSet/>
      <dgm:spPr/>
      <dgm:t>
        <a:bodyPr/>
        <a:lstStyle/>
        <a:p>
          <a:endParaRPr lang="en-US"/>
        </a:p>
      </dgm:t>
    </dgm:pt>
    <dgm:pt modelId="{FA473BEE-A20E-48C6-9315-23EA379507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Define outbound marketing</a:t>
          </a:r>
        </a:p>
      </dgm:t>
    </dgm:pt>
    <dgm:pt modelId="{BFBD83B0-4505-4AA3-AB1F-3F7DE16429B5}" type="parTrans" cxnId="{45399D1D-FD6E-42D2-BF53-9DCFB87B8154}">
      <dgm:prSet/>
      <dgm:spPr/>
      <dgm:t>
        <a:bodyPr/>
        <a:lstStyle/>
        <a:p>
          <a:endParaRPr lang="en-US"/>
        </a:p>
      </dgm:t>
    </dgm:pt>
    <dgm:pt modelId="{0766A35A-DABC-44AF-98A7-36BF08C91B09}" type="sibTrans" cxnId="{45399D1D-FD6E-42D2-BF53-9DCFB87B8154}">
      <dgm:prSet/>
      <dgm:spPr/>
      <dgm:t>
        <a:bodyPr/>
        <a:lstStyle/>
        <a:p>
          <a:endParaRPr lang="en-US"/>
        </a:p>
      </dgm:t>
    </dgm:pt>
    <dgm:pt modelId="{4CFEA1F1-A056-4049-B9A6-0D215B534A37}" type="pres">
      <dgm:prSet presAssocID="{3FBE2008-EAEE-4773-B47F-BE9180530DAE}" presName="root" presStyleCnt="0">
        <dgm:presLayoutVars>
          <dgm:dir/>
          <dgm:resizeHandles val="exact"/>
        </dgm:presLayoutVars>
      </dgm:prSet>
      <dgm:spPr/>
    </dgm:pt>
    <dgm:pt modelId="{E1C93349-5E50-4E4C-B522-171C202220C1}" type="pres">
      <dgm:prSet presAssocID="{A1B23395-933D-4521-9C00-115BAE4AD4F2}" presName="compNode" presStyleCnt="0"/>
      <dgm:spPr/>
    </dgm:pt>
    <dgm:pt modelId="{7E1D1254-6593-461D-9C9E-F8EF81CA18E8}" type="pres">
      <dgm:prSet presAssocID="{A1B23395-933D-4521-9C00-115BAE4AD4F2}" presName="bgRect" presStyleLbl="bgShp" presStyleIdx="0" presStyleCnt="4"/>
      <dgm:spPr/>
    </dgm:pt>
    <dgm:pt modelId="{8AA68E85-B112-4F3F-A71C-F3DCE56EFEB6}" type="pres">
      <dgm:prSet presAssocID="{A1B23395-933D-4521-9C00-115BAE4AD4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32058FB-790A-4BD6-8ED4-246F9BC74C9E}" type="pres">
      <dgm:prSet presAssocID="{A1B23395-933D-4521-9C00-115BAE4AD4F2}" presName="spaceRect" presStyleCnt="0"/>
      <dgm:spPr/>
    </dgm:pt>
    <dgm:pt modelId="{804D4F5C-7C48-4FB8-B962-536B61D47FCA}" type="pres">
      <dgm:prSet presAssocID="{A1B23395-933D-4521-9C00-115BAE4AD4F2}" presName="parTx" presStyleLbl="revTx" presStyleIdx="0" presStyleCnt="5">
        <dgm:presLayoutVars>
          <dgm:chMax val="0"/>
          <dgm:chPref val="0"/>
        </dgm:presLayoutVars>
      </dgm:prSet>
      <dgm:spPr/>
    </dgm:pt>
    <dgm:pt modelId="{DF2DDFBC-3316-42CA-9D2E-495E56AF9B51}" type="pres">
      <dgm:prSet presAssocID="{2D5061C4-B3CE-4FC1-99FD-348499B88777}" presName="sibTrans" presStyleCnt="0"/>
      <dgm:spPr/>
    </dgm:pt>
    <dgm:pt modelId="{18594F73-88BA-4BB0-AAAD-5D42C90EA204}" type="pres">
      <dgm:prSet presAssocID="{58521C25-DAFC-4A2E-B630-A2EE9F7269B4}" presName="compNode" presStyleCnt="0"/>
      <dgm:spPr/>
    </dgm:pt>
    <dgm:pt modelId="{A9966CFC-D9AE-453D-A015-EBDDA17A0660}" type="pres">
      <dgm:prSet presAssocID="{58521C25-DAFC-4A2E-B630-A2EE9F7269B4}" presName="bgRect" presStyleLbl="bgShp" presStyleIdx="1" presStyleCnt="4"/>
      <dgm:spPr/>
    </dgm:pt>
    <dgm:pt modelId="{A40F1662-CD4D-424B-AA16-166051BC5504}" type="pres">
      <dgm:prSet presAssocID="{58521C25-DAFC-4A2E-B630-A2EE9F7269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198AA46-D170-4FF7-913A-A3F081974A69}" type="pres">
      <dgm:prSet presAssocID="{58521C25-DAFC-4A2E-B630-A2EE9F7269B4}" presName="spaceRect" presStyleCnt="0"/>
      <dgm:spPr/>
    </dgm:pt>
    <dgm:pt modelId="{C0FB30C2-C6E5-4C8C-AAD1-EE5100AFAEEB}" type="pres">
      <dgm:prSet presAssocID="{58521C25-DAFC-4A2E-B630-A2EE9F7269B4}" presName="parTx" presStyleLbl="revTx" presStyleIdx="1" presStyleCnt="5">
        <dgm:presLayoutVars>
          <dgm:chMax val="0"/>
          <dgm:chPref val="0"/>
        </dgm:presLayoutVars>
      </dgm:prSet>
      <dgm:spPr/>
    </dgm:pt>
    <dgm:pt modelId="{2F976EA1-495C-42BD-8507-C8F6E906A1F2}" type="pres">
      <dgm:prSet presAssocID="{70D508A0-1FE1-4460-94B0-01F1AD9E86FD}" presName="sibTrans" presStyleCnt="0"/>
      <dgm:spPr/>
    </dgm:pt>
    <dgm:pt modelId="{3BFBB1E3-BD25-4066-9F54-A53D8DBA76BD}" type="pres">
      <dgm:prSet presAssocID="{8A73F6BD-7128-43E6-9C5E-BCA6A815EE10}" presName="compNode" presStyleCnt="0"/>
      <dgm:spPr/>
    </dgm:pt>
    <dgm:pt modelId="{2AA984C8-97C1-4203-96DB-468167382FBD}" type="pres">
      <dgm:prSet presAssocID="{8A73F6BD-7128-43E6-9C5E-BCA6A815EE10}" presName="bgRect" presStyleLbl="bgShp" presStyleIdx="2" presStyleCnt="4"/>
      <dgm:spPr/>
    </dgm:pt>
    <dgm:pt modelId="{F8AAEC42-5312-47D8-B6C4-C9A3F6E39AC1}" type="pres">
      <dgm:prSet presAssocID="{8A73F6BD-7128-43E6-9C5E-BCA6A815EE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E61DA3C-32A5-47E1-8FDD-B15DDA4357A0}" type="pres">
      <dgm:prSet presAssocID="{8A73F6BD-7128-43E6-9C5E-BCA6A815EE10}" presName="spaceRect" presStyleCnt="0"/>
      <dgm:spPr/>
    </dgm:pt>
    <dgm:pt modelId="{894FB068-A679-41B9-A9E1-2CE87E3B9F37}" type="pres">
      <dgm:prSet presAssocID="{8A73F6BD-7128-43E6-9C5E-BCA6A815EE10}" presName="parTx" presStyleLbl="revTx" presStyleIdx="2" presStyleCnt="5">
        <dgm:presLayoutVars>
          <dgm:chMax val="0"/>
          <dgm:chPref val="0"/>
        </dgm:presLayoutVars>
      </dgm:prSet>
      <dgm:spPr/>
    </dgm:pt>
    <dgm:pt modelId="{E1C4C3FA-3C25-437D-8937-8A4BBE26A077}" type="pres">
      <dgm:prSet presAssocID="{7C2B7FC3-9543-4E6B-B8E5-54B54A3182C5}" presName="sibTrans" presStyleCnt="0"/>
      <dgm:spPr/>
    </dgm:pt>
    <dgm:pt modelId="{1F2A163F-4837-4849-AF2C-67054D29FCEC}" type="pres">
      <dgm:prSet presAssocID="{6BC101A5-88AC-4526-815D-9C32EA536962}" presName="compNode" presStyleCnt="0"/>
      <dgm:spPr/>
    </dgm:pt>
    <dgm:pt modelId="{28ED63B4-F4DA-4285-A1A4-852CF1636406}" type="pres">
      <dgm:prSet presAssocID="{6BC101A5-88AC-4526-815D-9C32EA536962}" presName="bgRect" presStyleLbl="bgShp" presStyleIdx="3" presStyleCnt="4"/>
      <dgm:spPr/>
    </dgm:pt>
    <dgm:pt modelId="{F993D869-DB62-4D02-AA89-0424711A0A1E}" type="pres">
      <dgm:prSet presAssocID="{6BC101A5-88AC-4526-815D-9C32EA5369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7CB0C29-3586-4F43-8BD6-3FB9F8647CB0}" type="pres">
      <dgm:prSet presAssocID="{6BC101A5-88AC-4526-815D-9C32EA536962}" presName="spaceRect" presStyleCnt="0"/>
      <dgm:spPr/>
    </dgm:pt>
    <dgm:pt modelId="{13404159-9E2F-42B5-AE19-BEA123F958DA}" type="pres">
      <dgm:prSet presAssocID="{6BC101A5-88AC-4526-815D-9C32EA536962}" presName="parTx" presStyleLbl="revTx" presStyleIdx="3" presStyleCnt="5">
        <dgm:presLayoutVars>
          <dgm:chMax val="0"/>
          <dgm:chPref val="0"/>
        </dgm:presLayoutVars>
      </dgm:prSet>
      <dgm:spPr/>
    </dgm:pt>
    <dgm:pt modelId="{B5C2BF62-4EDA-4179-855F-8B1C601E90F6}" type="pres">
      <dgm:prSet presAssocID="{6BC101A5-88AC-4526-815D-9C32EA536962}" presName="desTx" presStyleLbl="revTx" presStyleIdx="4" presStyleCnt="5">
        <dgm:presLayoutVars/>
      </dgm:prSet>
      <dgm:spPr/>
    </dgm:pt>
  </dgm:ptLst>
  <dgm:cxnLst>
    <dgm:cxn modelId="{45399D1D-FD6E-42D2-BF53-9DCFB87B8154}" srcId="{6BC101A5-88AC-4526-815D-9C32EA536962}" destId="{FA473BEE-A20E-48C6-9315-23EA3795073C}" srcOrd="0" destOrd="0" parTransId="{BFBD83B0-4505-4AA3-AB1F-3F7DE16429B5}" sibTransId="{0766A35A-DABC-44AF-98A7-36BF08C91B09}"/>
    <dgm:cxn modelId="{B5027521-FA25-4693-849A-73C087050147}" type="presOf" srcId="{58521C25-DAFC-4A2E-B630-A2EE9F7269B4}" destId="{C0FB30C2-C6E5-4C8C-AAD1-EE5100AFAEEB}" srcOrd="0" destOrd="0" presId="urn:microsoft.com/office/officeart/2018/2/layout/IconVerticalSolidList"/>
    <dgm:cxn modelId="{2F38A73B-BA20-4947-98DD-9CE7532ECDF2}" type="presOf" srcId="{3FBE2008-EAEE-4773-B47F-BE9180530DAE}" destId="{4CFEA1F1-A056-4049-B9A6-0D215B534A37}" srcOrd="0" destOrd="0" presId="urn:microsoft.com/office/officeart/2018/2/layout/IconVerticalSolidList"/>
    <dgm:cxn modelId="{6BF94870-34F9-4FD2-8B1B-C17A2D64D014}" type="presOf" srcId="{A1B23395-933D-4521-9C00-115BAE4AD4F2}" destId="{804D4F5C-7C48-4FB8-B962-536B61D47FCA}" srcOrd="0" destOrd="0" presId="urn:microsoft.com/office/officeart/2018/2/layout/IconVerticalSolidList"/>
    <dgm:cxn modelId="{6C212671-E1B9-4D37-A4D4-5DD56BC4F224}" type="presOf" srcId="{6BC101A5-88AC-4526-815D-9C32EA536962}" destId="{13404159-9E2F-42B5-AE19-BEA123F958DA}" srcOrd="0" destOrd="0" presId="urn:microsoft.com/office/officeart/2018/2/layout/IconVerticalSolidList"/>
    <dgm:cxn modelId="{80678C58-2FA8-491B-AC0C-86C25A6639F2}" srcId="{3FBE2008-EAEE-4773-B47F-BE9180530DAE}" destId="{A1B23395-933D-4521-9C00-115BAE4AD4F2}" srcOrd="0" destOrd="0" parTransId="{4F63397B-4247-415C-9A3A-67ADD7F29BAB}" sibTransId="{2D5061C4-B3CE-4FC1-99FD-348499B88777}"/>
    <dgm:cxn modelId="{7BFABCB3-B6A0-415E-ACC3-FED1A0D2F037}" srcId="{3FBE2008-EAEE-4773-B47F-BE9180530DAE}" destId="{8A73F6BD-7128-43E6-9C5E-BCA6A815EE10}" srcOrd="2" destOrd="0" parTransId="{9D71EE35-FD31-4935-8997-7D408A11E86B}" sibTransId="{7C2B7FC3-9543-4E6B-B8E5-54B54A3182C5}"/>
    <dgm:cxn modelId="{CD5403D5-3E81-4C3F-88AB-05A22E5B65B9}" type="presOf" srcId="{8A73F6BD-7128-43E6-9C5E-BCA6A815EE10}" destId="{894FB068-A679-41B9-A9E1-2CE87E3B9F37}" srcOrd="0" destOrd="0" presId="urn:microsoft.com/office/officeart/2018/2/layout/IconVerticalSolidList"/>
    <dgm:cxn modelId="{D1EC70E1-A657-49B8-9F02-A4C9DC58D8EC}" type="presOf" srcId="{FA473BEE-A20E-48C6-9315-23EA3795073C}" destId="{B5C2BF62-4EDA-4179-855F-8B1C601E90F6}" srcOrd="0" destOrd="0" presId="urn:microsoft.com/office/officeart/2018/2/layout/IconVerticalSolidList"/>
    <dgm:cxn modelId="{1DE096E1-A338-48F7-9A56-6AA23009B2DB}" srcId="{3FBE2008-EAEE-4773-B47F-BE9180530DAE}" destId="{58521C25-DAFC-4A2E-B630-A2EE9F7269B4}" srcOrd="1" destOrd="0" parTransId="{BA5E8669-1911-44FC-9706-DAAD387709DB}" sibTransId="{70D508A0-1FE1-4460-94B0-01F1AD9E86FD}"/>
    <dgm:cxn modelId="{EBD855E9-6AFB-4177-BCA8-25114046237C}" srcId="{3FBE2008-EAEE-4773-B47F-BE9180530DAE}" destId="{6BC101A5-88AC-4526-815D-9C32EA536962}" srcOrd="3" destOrd="0" parTransId="{6D4AE377-B284-43E8-BDB6-1993CEF1D98B}" sibTransId="{F6298822-7218-4335-A4D0-79C1EDDD22C8}"/>
    <dgm:cxn modelId="{923155D9-EACE-41A4-9A80-34BE2A5B12CC}" type="presParOf" srcId="{4CFEA1F1-A056-4049-B9A6-0D215B534A37}" destId="{E1C93349-5E50-4E4C-B522-171C202220C1}" srcOrd="0" destOrd="0" presId="urn:microsoft.com/office/officeart/2018/2/layout/IconVerticalSolidList"/>
    <dgm:cxn modelId="{C5813A0E-BEE1-4075-B052-C673DA9ED195}" type="presParOf" srcId="{E1C93349-5E50-4E4C-B522-171C202220C1}" destId="{7E1D1254-6593-461D-9C9E-F8EF81CA18E8}" srcOrd="0" destOrd="0" presId="urn:microsoft.com/office/officeart/2018/2/layout/IconVerticalSolidList"/>
    <dgm:cxn modelId="{11CD5065-1A1A-402A-B59E-3A9DC77E45C9}" type="presParOf" srcId="{E1C93349-5E50-4E4C-B522-171C202220C1}" destId="{8AA68E85-B112-4F3F-A71C-F3DCE56EFEB6}" srcOrd="1" destOrd="0" presId="urn:microsoft.com/office/officeart/2018/2/layout/IconVerticalSolidList"/>
    <dgm:cxn modelId="{0EE3869D-7D59-432A-89B9-11E863FC1D24}" type="presParOf" srcId="{E1C93349-5E50-4E4C-B522-171C202220C1}" destId="{132058FB-790A-4BD6-8ED4-246F9BC74C9E}" srcOrd="2" destOrd="0" presId="urn:microsoft.com/office/officeart/2018/2/layout/IconVerticalSolidList"/>
    <dgm:cxn modelId="{40928F3D-1DC0-42B7-945C-5A82A235E18D}" type="presParOf" srcId="{E1C93349-5E50-4E4C-B522-171C202220C1}" destId="{804D4F5C-7C48-4FB8-B962-536B61D47FCA}" srcOrd="3" destOrd="0" presId="urn:microsoft.com/office/officeart/2018/2/layout/IconVerticalSolidList"/>
    <dgm:cxn modelId="{7A40A8B0-55B3-4D41-B380-33673D4A3A21}" type="presParOf" srcId="{4CFEA1F1-A056-4049-B9A6-0D215B534A37}" destId="{DF2DDFBC-3316-42CA-9D2E-495E56AF9B51}" srcOrd="1" destOrd="0" presId="urn:microsoft.com/office/officeart/2018/2/layout/IconVerticalSolidList"/>
    <dgm:cxn modelId="{DDB63C7D-7082-4F6F-A4EC-442B50D6DB88}" type="presParOf" srcId="{4CFEA1F1-A056-4049-B9A6-0D215B534A37}" destId="{18594F73-88BA-4BB0-AAAD-5D42C90EA204}" srcOrd="2" destOrd="0" presId="urn:microsoft.com/office/officeart/2018/2/layout/IconVerticalSolidList"/>
    <dgm:cxn modelId="{A41DCAE0-DEA7-46F0-BB47-57D5E78BDFA8}" type="presParOf" srcId="{18594F73-88BA-4BB0-AAAD-5D42C90EA204}" destId="{A9966CFC-D9AE-453D-A015-EBDDA17A0660}" srcOrd="0" destOrd="0" presId="urn:microsoft.com/office/officeart/2018/2/layout/IconVerticalSolidList"/>
    <dgm:cxn modelId="{4D6078A9-F8C2-401A-BF87-1459EF21C929}" type="presParOf" srcId="{18594F73-88BA-4BB0-AAAD-5D42C90EA204}" destId="{A40F1662-CD4D-424B-AA16-166051BC5504}" srcOrd="1" destOrd="0" presId="urn:microsoft.com/office/officeart/2018/2/layout/IconVerticalSolidList"/>
    <dgm:cxn modelId="{39D2CFBA-CCEC-427C-93B9-B3E9F888D24B}" type="presParOf" srcId="{18594F73-88BA-4BB0-AAAD-5D42C90EA204}" destId="{B198AA46-D170-4FF7-913A-A3F081974A69}" srcOrd="2" destOrd="0" presId="urn:microsoft.com/office/officeart/2018/2/layout/IconVerticalSolidList"/>
    <dgm:cxn modelId="{BA5CAFF9-7963-4DF9-80E2-9AD401F6C818}" type="presParOf" srcId="{18594F73-88BA-4BB0-AAAD-5D42C90EA204}" destId="{C0FB30C2-C6E5-4C8C-AAD1-EE5100AFAEEB}" srcOrd="3" destOrd="0" presId="urn:microsoft.com/office/officeart/2018/2/layout/IconVerticalSolidList"/>
    <dgm:cxn modelId="{8E1C7E3A-62F7-4AB8-96E5-C4E48B746241}" type="presParOf" srcId="{4CFEA1F1-A056-4049-B9A6-0D215B534A37}" destId="{2F976EA1-495C-42BD-8507-C8F6E906A1F2}" srcOrd="3" destOrd="0" presId="urn:microsoft.com/office/officeart/2018/2/layout/IconVerticalSolidList"/>
    <dgm:cxn modelId="{D19269E7-60AA-47E1-9EC6-6E896B60D1E7}" type="presParOf" srcId="{4CFEA1F1-A056-4049-B9A6-0D215B534A37}" destId="{3BFBB1E3-BD25-4066-9F54-A53D8DBA76BD}" srcOrd="4" destOrd="0" presId="urn:microsoft.com/office/officeart/2018/2/layout/IconVerticalSolidList"/>
    <dgm:cxn modelId="{7D666507-E811-4E7B-8A2F-BA8D5BA97E42}" type="presParOf" srcId="{3BFBB1E3-BD25-4066-9F54-A53D8DBA76BD}" destId="{2AA984C8-97C1-4203-96DB-468167382FBD}" srcOrd="0" destOrd="0" presId="urn:microsoft.com/office/officeart/2018/2/layout/IconVerticalSolidList"/>
    <dgm:cxn modelId="{15DEB38B-BC68-4191-BE19-C2B354B0F720}" type="presParOf" srcId="{3BFBB1E3-BD25-4066-9F54-A53D8DBA76BD}" destId="{F8AAEC42-5312-47D8-B6C4-C9A3F6E39AC1}" srcOrd="1" destOrd="0" presId="urn:microsoft.com/office/officeart/2018/2/layout/IconVerticalSolidList"/>
    <dgm:cxn modelId="{3FA9A974-6AB0-4B2F-BA96-A9D8871A206B}" type="presParOf" srcId="{3BFBB1E3-BD25-4066-9F54-A53D8DBA76BD}" destId="{BE61DA3C-32A5-47E1-8FDD-B15DDA4357A0}" srcOrd="2" destOrd="0" presId="urn:microsoft.com/office/officeart/2018/2/layout/IconVerticalSolidList"/>
    <dgm:cxn modelId="{D19F632E-1FBC-439B-AB20-E00DFBC7F7BD}" type="presParOf" srcId="{3BFBB1E3-BD25-4066-9F54-A53D8DBA76BD}" destId="{894FB068-A679-41B9-A9E1-2CE87E3B9F37}" srcOrd="3" destOrd="0" presId="urn:microsoft.com/office/officeart/2018/2/layout/IconVerticalSolidList"/>
    <dgm:cxn modelId="{8100E5C0-8A58-46AE-92AA-6AF275BD50D0}" type="presParOf" srcId="{4CFEA1F1-A056-4049-B9A6-0D215B534A37}" destId="{E1C4C3FA-3C25-437D-8937-8A4BBE26A077}" srcOrd="5" destOrd="0" presId="urn:microsoft.com/office/officeart/2018/2/layout/IconVerticalSolidList"/>
    <dgm:cxn modelId="{13CD2AD0-AE4C-426B-BF3A-366099F26CBC}" type="presParOf" srcId="{4CFEA1F1-A056-4049-B9A6-0D215B534A37}" destId="{1F2A163F-4837-4849-AF2C-67054D29FCEC}" srcOrd="6" destOrd="0" presId="urn:microsoft.com/office/officeart/2018/2/layout/IconVerticalSolidList"/>
    <dgm:cxn modelId="{5B5E32FD-CA95-46DF-8469-5AF0EE16FF20}" type="presParOf" srcId="{1F2A163F-4837-4849-AF2C-67054D29FCEC}" destId="{28ED63B4-F4DA-4285-A1A4-852CF1636406}" srcOrd="0" destOrd="0" presId="urn:microsoft.com/office/officeart/2018/2/layout/IconVerticalSolidList"/>
    <dgm:cxn modelId="{33254E81-3276-49C0-9204-E1E87BD46D2F}" type="presParOf" srcId="{1F2A163F-4837-4849-AF2C-67054D29FCEC}" destId="{F993D869-DB62-4D02-AA89-0424711A0A1E}" srcOrd="1" destOrd="0" presId="urn:microsoft.com/office/officeart/2018/2/layout/IconVerticalSolidList"/>
    <dgm:cxn modelId="{7BE6C812-21FE-4DFC-AC48-8AF3B7BEDDEF}" type="presParOf" srcId="{1F2A163F-4837-4849-AF2C-67054D29FCEC}" destId="{57CB0C29-3586-4F43-8BD6-3FB9F8647CB0}" srcOrd="2" destOrd="0" presId="urn:microsoft.com/office/officeart/2018/2/layout/IconVerticalSolidList"/>
    <dgm:cxn modelId="{9E85C0DF-34ED-4779-91EF-935B5C903EB8}" type="presParOf" srcId="{1F2A163F-4837-4849-AF2C-67054D29FCEC}" destId="{13404159-9E2F-42B5-AE19-BEA123F958DA}" srcOrd="3" destOrd="0" presId="urn:microsoft.com/office/officeart/2018/2/layout/IconVerticalSolidList"/>
    <dgm:cxn modelId="{BF1DB81C-8867-471A-A7A2-5D463CA978FA}" type="presParOf" srcId="{1F2A163F-4837-4849-AF2C-67054D29FCEC}" destId="{B5C2BF62-4EDA-4179-855F-8B1C601E90F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D0957-76A1-445D-BC3D-8DEFE7E514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EBF76B-C238-430E-92D7-C3428EA075A5}">
      <dgm:prSet/>
      <dgm:spPr/>
      <dgm:t>
        <a:bodyPr/>
        <a:lstStyle/>
        <a:p>
          <a:r>
            <a:rPr lang="en-US"/>
            <a:t>Facebook</a:t>
          </a:r>
        </a:p>
      </dgm:t>
    </dgm:pt>
    <dgm:pt modelId="{F27C2F14-74A3-4EAB-AC58-52199B4D8EAB}" type="parTrans" cxnId="{2A498F3D-B3CA-4EC2-ACD2-54F4F5C3C2D1}">
      <dgm:prSet/>
      <dgm:spPr/>
      <dgm:t>
        <a:bodyPr/>
        <a:lstStyle/>
        <a:p>
          <a:endParaRPr lang="en-US"/>
        </a:p>
      </dgm:t>
    </dgm:pt>
    <dgm:pt modelId="{22BC0BBB-DEF8-4C75-A11D-047F5C98B889}" type="sibTrans" cxnId="{2A498F3D-B3CA-4EC2-ACD2-54F4F5C3C2D1}">
      <dgm:prSet/>
      <dgm:spPr/>
      <dgm:t>
        <a:bodyPr/>
        <a:lstStyle/>
        <a:p>
          <a:endParaRPr lang="en-US"/>
        </a:p>
      </dgm:t>
    </dgm:pt>
    <dgm:pt modelId="{C51D8CE7-6986-4C9B-9F30-BF7EAEF13691}">
      <dgm:prSet/>
      <dgm:spPr/>
      <dgm:t>
        <a:bodyPr/>
        <a:lstStyle/>
        <a:p>
          <a:r>
            <a:rPr lang="en-US"/>
            <a:t>Instagram</a:t>
          </a:r>
        </a:p>
      </dgm:t>
    </dgm:pt>
    <dgm:pt modelId="{EB277FDC-F8A4-4DEB-BD0C-C0FB06F13F76}" type="parTrans" cxnId="{44F184E0-BA5D-447B-BBBC-35688EF881F3}">
      <dgm:prSet/>
      <dgm:spPr/>
      <dgm:t>
        <a:bodyPr/>
        <a:lstStyle/>
        <a:p>
          <a:endParaRPr lang="en-US"/>
        </a:p>
      </dgm:t>
    </dgm:pt>
    <dgm:pt modelId="{06E49E1F-5BEC-4B04-BD35-1E40C332C341}" type="sibTrans" cxnId="{44F184E0-BA5D-447B-BBBC-35688EF881F3}">
      <dgm:prSet/>
      <dgm:spPr/>
      <dgm:t>
        <a:bodyPr/>
        <a:lstStyle/>
        <a:p>
          <a:endParaRPr lang="en-US"/>
        </a:p>
      </dgm:t>
    </dgm:pt>
    <dgm:pt modelId="{214B56C2-D721-4EDC-923A-0D1C3F460603}">
      <dgm:prSet/>
      <dgm:spPr/>
      <dgm:t>
        <a:bodyPr/>
        <a:lstStyle/>
        <a:p>
          <a:r>
            <a:rPr lang="en-US"/>
            <a:t>Snapchat</a:t>
          </a:r>
        </a:p>
      </dgm:t>
    </dgm:pt>
    <dgm:pt modelId="{A9C9EB15-CB9F-4119-B96D-6E6F303E49F4}" type="parTrans" cxnId="{FA9B902A-507D-4E69-BDA8-AACAFC72BFC7}">
      <dgm:prSet/>
      <dgm:spPr/>
      <dgm:t>
        <a:bodyPr/>
        <a:lstStyle/>
        <a:p>
          <a:endParaRPr lang="en-US"/>
        </a:p>
      </dgm:t>
    </dgm:pt>
    <dgm:pt modelId="{CFAEEBFB-7054-4B0B-858C-DE86D9FE66E2}" type="sibTrans" cxnId="{FA9B902A-507D-4E69-BDA8-AACAFC72BFC7}">
      <dgm:prSet/>
      <dgm:spPr/>
      <dgm:t>
        <a:bodyPr/>
        <a:lstStyle/>
        <a:p>
          <a:endParaRPr lang="en-US"/>
        </a:p>
      </dgm:t>
    </dgm:pt>
    <dgm:pt modelId="{8A582D1D-9765-4C66-8360-D03BB97575B7}">
      <dgm:prSet/>
      <dgm:spPr/>
      <dgm:t>
        <a:bodyPr/>
        <a:lstStyle/>
        <a:p>
          <a:r>
            <a:rPr lang="en-US"/>
            <a:t>Tik Tok</a:t>
          </a:r>
        </a:p>
      </dgm:t>
    </dgm:pt>
    <dgm:pt modelId="{830BF95D-1BC9-421E-92C0-E7DF70A7BDDE}" type="parTrans" cxnId="{6C0B8619-3F39-4F1C-B5D7-6D76D62E0CE0}">
      <dgm:prSet/>
      <dgm:spPr/>
      <dgm:t>
        <a:bodyPr/>
        <a:lstStyle/>
        <a:p>
          <a:endParaRPr lang="en-US"/>
        </a:p>
      </dgm:t>
    </dgm:pt>
    <dgm:pt modelId="{033AB266-6B28-42EC-9218-7995861C8B47}" type="sibTrans" cxnId="{6C0B8619-3F39-4F1C-B5D7-6D76D62E0CE0}">
      <dgm:prSet/>
      <dgm:spPr/>
      <dgm:t>
        <a:bodyPr/>
        <a:lstStyle/>
        <a:p>
          <a:endParaRPr lang="en-US"/>
        </a:p>
      </dgm:t>
    </dgm:pt>
    <dgm:pt modelId="{1C1F04F2-3D57-4A90-894A-A785E1516376}">
      <dgm:prSet/>
      <dgm:spPr/>
      <dgm:t>
        <a:bodyPr/>
        <a:lstStyle/>
        <a:p>
          <a:r>
            <a:rPr lang="en-US"/>
            <a:t>Twitter</a:t>
          </a:r>
        </a:p>
      </dgm:t>
    </dgm:pt>
    <dgm:pt modelId="{26B73053-C278-4FC4-B84E-5C3C2403B797}" type="parTrans" cxnId="{26594311-4751-4BE0-A438-8D388FEF845F}">
      <dgm:prSet/>
      <dgm:spPr/>
      <dgm:t>
        <a:bodyPr/>
        <a:lstStyle/>
        <a:p>
          <a:endParaRPr lang="en-US"/>
        </a:p>
      </dgm:t>
    </dgm:pt>
    <dgm:pt modelId="{78C10F6F-601A-4B69-B241-EB9CB3E5CB99}" type="sibTrans" cxnId="{26594311-4751-4BE0-A438-8D388FEF845F}">
      <dgm:prSet/>
      <dgm:spPr/>
      <dgm:t>
        <a:bodyPr/>
        <a:lstStyle/>
        <a:p>
          <a:endParaRPr lang="en-US"/>
        </a:p>
      </dgm:t>
    </dgm:pt>
    <dgm:pt modelId="{5AC8D98A-5C92-4821-B31D-FE91221B9365}">
      <dgm:prSet/>
      <dgm:spPr/>
      <dgm:t>
        <a:bodyPr/>
        <a:lstStyle/>
        <a:p>
          <a:r>
            <a:rPr lang="en-US"/>
            <a:t>Other_______________</a:t>
          </a:r>
        </a:p>
      </dgm:t>
    </dgm:pt>
    <dgm:pt modelId="{14F6994D-3818-47D4-BEEF-0455E61A6A1D}" type="parTrans" cxnId="{7F747442-6C2F-4FF9-88AF-55176DD86D4E}">
      <dgm:prSet/>
      <dgm:spPr/>
      <dgm:t>
        <a:bodyPr/>
        <a:lstStyle/>
        <a:p>
          <a:endParaRPr lang="en-US"/>
        </a:p>
      </dgm:t>
    </dgm:pt>
    <dgm:pt modelId="{A0800868-EEC6-43AA-9F53-F83E43436E3B}" type="sibTrans" cxnId="{7F747442-6C2F-4FF9-88AF-55176DD86D4E}">
      <dgm:prSet/>
      <dgm:spPr/>
      <dgm:t>
        <a:bodyPr/>
        <a:lstStyle/>
        <a:p>
          <a:endParaRPr lang="en-US"/>
        </a:p>
      </dgm:t>
    </dgm:pt>
    <dgm:pt modelId="{153F115A-D2B1-45E4-BF25-EB26BF83DF31}">
      <dgm:prSet/>
      <dgm:spPr/>
      <dgm:t>
        <a:bodyPr/>
        <a:lstStyle/>
        <a:p>
          <a:r>
            <a:rPr lang="en-US"/>
            <a:t>None</a:t>
          </a:r>
        </a:p>
      </dgm:t>
    </dgm:pt>
    <dgm:pt modelId="{DF0D6869-E7D9-4B12-8DD6-4EE92990498F}" type="parTrans" cxnId="{3D00ABF7-0437-4A2D-8CFE-09149EFDCB0D}">
      <dgm:prSet/>
      <dgm:spPr/>
      <dgm:t>
        <a:bodyPr/>
        <a:lstStyle/>
        <a:p>
          <a:endParaRPr lang="en-US"/>
        </a:p>
      </dgm:t>
    </dgm:pt>
    <dgm:pt modelId="{CB9B53D2-5A30-46C7-A51A-18449860E8B5}" type="sibTrans" cxnId="{3D00ABF7-0437-4A2D-8CFE-09149EFDCB0D}">
      <dgm:prSet/>
      <dgm:spPr/>
      <dgm:t>
        <a:bodyPr/>
        <a:lstStyle/>
        <a:p>
          <a:endParaRPr lang="en-US"/>
        </a:p>
      </dgm:t>
    </dgm:pt>
    <dgm:pt modelId="{EC30AF7D-5E65-9F49-8A2A-337A2AC96A29}" type="pres">
      <dgm:prSet presAssocID="{F17D0957-76A1-445D-BC3D-8DEFE7E51474}" presName="linear" presStyleCnt="0">
        <dgm:presLayoutVars>
          <dgm:animLvl val="lvl"/>
          <dgm:resizeHandles val="exact"/>
        </dgm:presLayoutVars>
      </dgm:prSet>
      <dgm:spPr/>
    </dgm:pt>
    <dgm:pt modelId="{EAD0DBF7-1229-DC44-9C6E-BE35ED551F5A}" type="pres">
      <dgm:prSet presAssocID="{98EBF76B-C238-430E-92D7-C3428EA075A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DC9ADC4-5902-FA47-81D6-1319B69DE16C}" type="pres">
      <dgm:prSet presAssocID="{22BC0BBB-DEF8-4C75-A11D-047F5C98B889}" presName="spacer" presStyleCnt="0"/>
      <dgm:spPr/>
    </dgm:pt>
    <dgm:pt modelId="{1F49A923-C069-5F44-B0D3-1272387FB64A}" type="pres">
      <dgm:prSet presAssocID="{C51D8CE7-6986-4C9B-9F30-BF7EAEF1369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341A161-57F8-CA42-BEE1-DC0A4685D6CB}" type="pres">
      <dgm:prSet presAssocID="{06E49E1F-5BEC-4B04-BD35-1E40C332C341}" presName="spacer" presStyleCnt="0"/>
      <dgm:spPr/>
    </dgm:pt>
    <dgm:pt modelId="{2D58E264-7187-CF4B-B084-4FA47C438A22}" type="pres">
      <dgm:prSet presAssocID="{214B56C2-D721-4EDC-923A-0D1C3F46060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0FB0711-F7EF-1142-8B39-62EABD62303F}" type="pres">
      <dgm:prSet presAssocID="{CFAEEBFB-7054-4B0B-858C-DE86D9FE66E2}" presName="spacer" presStyleCnt="0"/>
      <dgm:spPr/>
    </dgm:pt>
    <dgm:pt modelId="{A745766E-B763-224E-8023-AB2893AB7B82}" type="pres">
      <dgm:prSet presAssocID="{8A582D1D-9765-4C66-8360-D03BB97575B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F2023C8-EFE5-D040-91A7-8351B174DB68}" type="pres">
      <dgm:prSet presAssocID="{033AB266-6B28-42EC-9218-7995861C8B47}" presName="spacer" presStyleCnt="0"/>
      <dgm:spPr/>
    </dgm:pt>
    <dgm:pt modelId="{A5F46102-B913-A240-BD8C-C7133074C340}" type="pres">
      <dgm:prSet presAssocID="{1C1F04F2-3D57-4A90-894A-A785E15163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C373246-9B47-6846-9AAB-6987597FA147}" type="pres">
      <dgm:prSet presAssocID="{78C10F6F-601A-4B69-B241-EB9CB3E5CB99}" presName="spacer" presStyleCnt="0"/>
      <dgm:spPr/>
    </dgm:pt>
    <dgm:pt modelId="{6468FE95-334D-E246-A9FF-65DD7DD0E396}" type="pres">
      <dgm:prSet presAssocID="{5AC8D98A-5C92-4821-B31D-FE91221B936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42B4B9-73A1-E644-9C09-DE9DC66F90FB}" type="pres">
      <dgm:prSet presAssocID="{A0800868-EEC6-43AA-9F53-F83E43436E3B}" presName="spacer" presStyleCnt="0"/>
      <dgm:spPr/>
    </dgm:pt>
    <dgm:pt modelId="{1AE3E8B5-C31C-E94C-8D0A-441BF962C8EA}" type="pres">
      <dgm:prSet presAssocID="{153F115A-D2B1-45E4-BF25-EB26BF83DF3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29DC608-C1D0-CC49-9323-1FEFE56D337D}" type="presOf" srcId="{8A582D1D-9765-4C66-8360-D03BB97575B7}" destId="{A745766E-B763-224E-8023-AB2893AB7B82}" srcOrd="0" destOrd="0" presId="urn:microsoft.com/office/officeart/2005/8/layout/vList2"/>
    <dgm:cxn modelId="{26594311-4751-4BE0-A438-8D388FEF845F}" srcId="{F17D0957-76A1-445D-BC3D-8DEFE7E51474}" destId="{1C1F04F2-3D57-4A90-894A-A785E1516376}" srcOrd="4" destOrd="0" parTransId="{26B73053-C278-4FC4-B84E-5C3C2403B797}" sibTransId="{78C10F6F-601A-4B69-B241-EB9CB3E5CB99}"/>
    <dgm:cxn modelId="{54791919-1F51-1841-A4C8-D82A5C0C84F2}" type="presOf" srcId="{153F115A-D2B1-45E4-BF25-EB26BF83DF31}" destId="{1AE3E8B5-C31C-E94C-8D0A-441BF962C8EA}" srcOrd="0" destOrd="0" presId="urn:microsoft.com/office/officeart/2005/8/layout/vList2"/>
    <dgm:cxn modelId="{6C0B8619-3F39-4F1C-B5D7-6D76D62E0CE0}" srcId="{F17D0957-76A1-445D-BC3D-8DEFE7E51474}" destId="{8A582D1D-9765-4C66-8360-D03BB97575B7}" srcOrd="3" destOrd="0" parTransId="{830BF95D-1BC9-421E-92C0-E7DF70A7BDDE}" sibTransId="{033AB266-6B28-42EC-9218-7995861C8B47}"/>
    <dgm:cxn modelId="{FA9B902A-507D-4E69-BDA8-AACAFC72BFC7}" srcId="{F17D0957-76A1-445D-BC3D-8DEFE7E51474}" destId="{214B56C2-D721-4EDC-923A-0D1C3F460603}" srcOrd="2" destOrd="0" parTransId="{A9C9EB15-CB9F-4119-B96D-6E6F303E49F4}" sibTransId="{CFAEEBFB-7054-4B0B-858C-DE86D9FE66E2}"/>
    <dgm:cxn modelId="{4FC98531-F990-5C47-8F0A-1F5D2140F8CD}" type="presOf" srcId="{214B56C2-D721-4EDC-923A-0D1C3F460603}" destId="{2D58E264-7187-CF4B-B084-4FA47C438A22}" srcOrd="0" destOrd="0" presId="urn:microsoft.com/office/officeart/2005/8/layout/vList2"/>
    <dgm:cxn modelId="{2A498F3D-B3CA-4EC2-ACD2-54F4F5C3C2D1}" srcId="{F17D0957-76A1-445D-BC3D-8DEFE7E51474}" destId="{98EBF76B-C238-430E-92D7-C3428EA075A5}" srcOrd="0" destOrd="0" parTransId="{F27C2F14-74A3-4EAB-AC58-52199B4D8EAB}" sibTransId="{22BC0BBB-DEF8-4C75-A11D-047F5C98B889}"/>
    <dgm:cxn modelId="{7F747442-6C2F-4FF9-88AF-55176DD86D4E}" srcId="{F17D0957-76A1-445D-BC3D-8DEFE7E51474}" destId="{5AC8D98A-5C92-4821-B31D-FE91221B9365}" srcOrd="5" destOrd="0" parTransId="{14F6994D-3818-47D4-BEEF-0455E61A6A1D}" sibTransId="{A0800868-EEC6-43AA-9F53-F83E43436E3B}"/>
    <dgm:cxn modelId="{44170965-50D8-5941-9128-F89EC6149675}" type="presOf" srcId="{98EBF76B-C238-430E-92D7-C3428EA075A5}" destId="{EAD0DBF7-1229-DC44-9C6E-BE35ED551F5A}" srcOrd="0" destOrd="0" presId="urn:microsoft.com/office/officeart/2005/8/layout/vList2"/>
    <dgm:cxn modelId="{0DAD794F-930E-0345-8F28-F68E28B76B28}" type="presOf" srcId="{F17D0957-76A1-445D-BC3D-8DEFE7E51474}" destId="{EC30AF7D-5E65-9F49-8A2A-337A2AC96A29}" srcOrd="0" destOrd="0" presId="urn:microsoft.com/office/officeart/2005/8/layout/vList2"/>
    <dgm:cxn modelId="{04CC7B74-CB18-CA4F-9575-AC0F30E50C9A}" type="presOf" srcId="{5AC8D98A-5C92-4821-B31D-FE91221B9365}" destId="{6468FE95-334D-E246-A9FF-65DD7DD0E396}" srcOrd="0" destOrd="0" presId="urn:microsoft.com/office/officeart/2005/8/layout/vList2"/>
    <dgm:cxn modelId="{CD15F1D5-BC9E-4540-B89F-A2AE57292DCA}" type="presOf" srcId="{1C1F04F2-3D57-4A90-894A-A785E1516376}" destId="{A5F46102-B913-A240-BD8C-C7133074C340}" srcOrd="0" destOrd="0" presId="urn:microsoft.com/office/officeart/2005/8/layout/vList2"/>
    <dgm:cxn modelId="{44F184E0-BA5D-447B-BBBC-35688EF881F3}" srcId="{F17D0957-76A1-445D-BC3D-8DEFE7E51474}" destId="{C51D8CE7-6986-4C9B-9F30-BF7EAEF13691}" srcOrd="1" destOrd="0" parTransId="{EB277FDC-F8A4-4DEB-BD0C-C0FB06F13F76}" sibTransId="{06E49E1F-5BEC-4B04-BD35-1E40C332C341}"/>
    <dgm:cxn modelId="{3D00ABF7-0437-4A2D-8CFE-09149EFDCB0D}" srcId="{F17D0957-76A1-445D-BC3D-8DEFE7E51474}" destId="{153F115A-D2B1-45E4-BF25-EB26BF83DF31}" srcOrd="6" destOrd="0" parTransId="{DF0D6869-E7D9-4B12-8DD6-4EE92990498F}" sibTransId="{CB9B53D2-5A30-46C7-A51A-18449860E8B5}"/>
    <dgm:cxn modelId="{600AF0F8-B332-EE45-869D-B76C08C8B6B1}" type="presOf" srcId="{C51D8CE7-6986-4C9B-9F30-BF7EAEF13691}" destId="{1F49A923-C069-5F44-B0D3-1272387FB64A}" srcOrd="0" destOrd="0" presId="urn:microsoft.com/office/officeart/2005/8/layout/vList2"/>
    <dgm:cxn modelId="{9B81D727-E38C-3C43-9C41-49D5C1DF5757}" type="presParOf" srcId="{EC30AF7D-5E65-9F49-8A2A-337A2AC96A29}" destId="{EAD0DBF7-1229-DC44-9C6E-BE35ED551F5A}" srcOrd="0" destOrd="0" presId="urn:microsoft.com/office/officeart/2005/8/layout/vList2"/>
    <dgm:cxn modelId="{5A74855C-6EC0-774F-A1AA-6C3491517312}" type="presParOf" srcId="{EC30AF7D-5E65-9F49-8A2A-337A2AC96A29}" destId="{FDC9ADC4-5902-FA47-81D6-1319B69DE16C}" srcOrd="1" destOrd="0" presId="urn:microsoft.com/office/officeart/2005/8/layout/vList2"/>
    <dgm:cxn modelId="{694F0868-8F31-8340-A3F6-14E1E809B846}" type="presParOf" srcId="{EC30AF7D-5E65-9F49-8A2A-337A2AC96A29}" destId="{1F49A923-C069-5F44-B0D3-1272387FB64A}" srcOrd="2" destOrd="0" presId="urn:microsoft.com/office/officeart/2005/8/layout/vList2"/>
    <dgm:cxn modelId="{1CB49C24-FD45-FA43-B27C-F8B37C4E546C}" type="presParOf" srcId="{EC30AF7D-5E65-9F49-8A2A-337A2AC96A29}" destId="{3341A161-57F8-CA42-BEE1-DC0A4685D6CB}" srcOrd="3" destOrd="0" presId="urn:microsoft.com/office/officeart/2005/8/layout/vList2"/>
    <dgm:cxn modelId="{0222B9C0-4DF8-B542-B820-BAA3C2A4AFF6}" type="presParOf" srcId="{EC30AF7D-5E65-9F49-8A2A-337A2AC96A29}" destId="{2D58E264-7187-CF4B-B084-4FA47C438A22}" srcOrd="4" destOrd="0" presId="urn:microsoft.com/office/officeart/2005/8/layout/vList2"/>
    <dgm:cxn modelId="{7DF5AC4F-A4B1-ED45-A6BA-63595E160E31}" type="presParOf" srcId="{EC30AF7D-5E65-9F49-8A2A-337A2AC96A29}" destId="{B0FB0711-F7EF-1142-8B39-62EABD62303F}" srcOrd="5" destOrd="0" presId="urn:microsoft.com/office/officeart/2005/8/layout/vList2"/>
    <dgm:cxn modelId="{E6B5F751-1B26-B24E-99A4-FC39CE5FF243}" type="presParOf" srcId="{EC30AF7D-5E65-9F49-8A2A-337A2AC96A29}" destId="{A745766E-B763-224E-8023-AB2893AB7B82}" srcOrd="6" destOrd="0" presId="urn:microsoft.com/office/officeart/2005/8/layout/vList2"/>
    <dgm:cxn modelId="{D0232919-1EB8-E14E-9168-550F98C9EF93}" type="presParOf" srcId="{EC30AF7D-5E65-9F49-8A2A-337A2AC96A29}" destId="{1F2023C8-EFE5-D040-91A7-8351B174DB68}" srcOrd="7" destOrd="0" presId="urn:microsoft.com/office/officeart/2005/8/layout/vList2"/>
    <dgm:cxn modelId="{5B06AD52-8F08-1E49-A73C-18B654DA45E4}" type="presParOf" srcId="{EC30AF7D-5E65-9F49-8A2A-337A2AC96A29}" destId="{A5F46102-B913-A240-BD8C-C7133074C340}" srcOrd="8" destOrd="0" presId="urn:microsoft.com/office/officeart/2005/8/layout/vList2"/>
    <dgm:cxn modelId="{85CD9E44-E8E8-3B4E-AA54-FE6E6D8F8E93}" type="presParOf" srcId="{EC30AF7D-5E65-9F49-8A2A-337A2AC96A29}" destId="{1C373246-9B47-6846-9AAB-6987597FA147}" srcOrd="9" destOrd="0" presId="urn:microsoft.com/office/officeart/2005/8/layout/vList2"/>
    <dgm:cxn modelId="{6E8A9F98-CFEB-E147-A880-3BFA2D98229A}" type="presParOf" srcId="{EC30AF7D-5E65-9F49-8A2A-337A2AC96A29}" destId="{6468FE95-334D-E246-A9FF-65DD7DD0E396}" srcOrd="10" destOrd="0" presId="urn:microsoft.com/office/officeart/2005/8/layout/vList2"/>
    <dgm:cxn modelId="{74CC3DB6-07EA-A343-9F4D-5FFD51A8E9DE}" type="presParOf" srcId="{EC30AF7D-5E65-9F49-8A2A-337A2AC96A29}" destId="{6742B4B9-73A1-E644-9C09-DE9DC66F90FB}" srcOrd="11" destOrd="0" presId="urn:microsoft.com/office/officeart/2005/8/layout/vList2"/>
    <dgm:cxn modelId="{F5A353A9-A454-7649-AC83-AABF81306F37}" type="presParOf" srcId="{EC30AF7D-5E65-9F49-8A2A-337A2AC96A29}" destId="{1AE3E8B5-C31C-E94C-8D0A-441BF962C8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7D0957-76A1-445D-BC3D-8DEFE7E514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BF76B-C238-430E-92D7-C3428EA075A5}">
      <dgm:prSet/>
      <dgm:spPr/>
      <dgm:t>
        <a:bodyPr/>
        <a:lstStyle/>
        <a:p>
          <a:r>
            <a:rPr lang="en-US" dirty="0"/>
            <a:t>Email Blasts</a:t>
          </a:r>
        </a:p>
      </dgm:t>
    </dgm:pt>
    <dgm:pt modelId="{F27C2F14-74A3-4EAB-AC58-52199B4D8EAB}" type="parTrans" cxnId="{2A498F3D-B3CA-4EC2-ACD2-54F4F5C3C2D1}">
      <dgm:prSet/>
      <dgm:spPr/>
      <dgm:t>
        <a:bodyPr/>
        <a:lstStyle/>
        <a:p>
          <a:endParaRPr lang="en-US"/>
        </a:p>
      </dgm:t>
    </dgm:pt>
    <dgm:pt modelId="{22BC0BBB-DEF8-4C75-A11D-047F5C98B889}" type="sibTrans" cxnId="{2A498F3D-B3CA-4EC2-ACD2-54F4F5C3C2D1}">
      <dgm:prSet/>
      <dgm:spPr/>
      <dgm:t>
        <a:bodyPr/>
        <a:lstStyle/>
        <a:p>
          <a:endParaRPr lang="en-US"/>
        </a:p>
      </dgm:t>
    </dgm:pt>
    <dgm:pt modelId="{C51D8CE7-6986-4C9B-9F30-BF7EAEF13691}">
      <dgm:prSet/>
      <dgm:spPr/>
      <dgm:t>
        <a:bodyPr/>
        <a:lstStyle/>
        <a:p>
          <a:r>
            <a:rPr lang="en-US" dirty="0"/>
            <a:t>Website</a:t>
          </a:r>
        </a:p>
      </dgm:t>
    </dgm:pt>
    <dgm:pt modelId="{EB277FDC-F8A4-4DEB-BD0C-C0FB06F13F76}" type="parTrans" cxnId="{44F184E0-BA5D-447B-BBBC-35688EF881F3}">
      <dgm:prSet/>
      <dgm:spPr/>
      <dgm:t>
        <a:bodyPr/>
        <a:lstStyle/>
        <a:p>
          <a:endParaRPr lang="en-US"/>
        </a:p>
      </dgm:t>
    </dgm:pt>
    <dgm:pt modelId="{06E49E1F-5BEC-4B04-BD35-1E40C332C341}" type="sibTrans" cxnId="{44F184E0-BA5D-447B-BBBC-35688EF881F3}">
      <dgm:prSet/>
      <dgm:spPr/>
      <dgm:t>
        <a:bodyPr/>
        <a:lstStyle/>
        <a:p>
          <a:endParaRPr lang="en-US"/>
        </a:p>
      </dgm:t>
    </dgm:pt>
    <dgm:pt modelId="{5AC8D98A-5C92-4821-B31D-FE91221B9365}">
      <dgm:prSet/>
      <dgm:spPr/>
      <dgm:t>
        <a:bodyPr/>
        <a:lstStyle/>
        <a:p>
          <a:r>
            <a:rPr lang="en-US" dirty="0"/>
            <a:t>Both</a:t>
          </a:r>
        </a:p>
      </dgm:t>
    </dgm:pt>
    <dgm:pt modelId="{14F6994D-3818-47D4-BEEF-0455E61A6A1D}" type="parTrans" cxnId="{7F747442-6C2F-4FF9-88AF-55176DD86D4E}">
      <dgm:prSet/>
      <dgm:spPr/>
      <dgm:t>
        <a:bodyPr/>
        <a:lstStyle/>
        <a:p>
          <a:endParaRPr lang="en-US"/>
        </a:p>
      </dgm:t>
    </dgm:pt>
    <dgm:pt modelId="{A0800868-EEC6-43AA-9F53-F83E43436E3B}" type="sibTrans" cxnId="{7F747442-6C2F-4FF9-88AF-55176DD86D4E}">
      <dgm:prSet/>
      <dgm:spPr/>
      <dgm:t>
        <a:bodyPr/>
        <a:lstStyle/>
        <a:p>
          <a:endParaRPr lang="en-US"/>
        </a:p>
      </dgm:t>
    </dgm:pt>
    <dgm:pt modelId="{153F115A-D2B1-45E4-BF25-EB26BF83DF31}">
      <dgm:prSet/>
      <dgm:spPr/>
      <dgm:t>
        <a:bodyPr/>
        <a:lstStyle/>
        <a:p>
          <a:r>
            <a:rPr lang="en-US" dirty="0"/>
            <a:t>Neither</a:t>
          </a:r>
        </a:p>
      </dgm:t>
    </dgm:pt>
    <dgm:pt modelId="{DF0D6869-E7D9-4B12-8DD6-4EE92990498F}" type="parTrans" cxnId="{3D00ABF7-0437-4A2D-8CFE-09149EFDCB0D}">
      <dgm:prSet/>
      <dgm:spPr/>
      <dgm:t>
        <a:bodyPr/>
        <a:lstStyle/>
        <a:p>
          <a:endParaRPr lang="en-US"/>
        </a:p>
      </dgm:t>
    </dgm:pt>
    <dgm:pt modelId="{CB9B53D2-5A30-46C7-A51A-18449860E8B5}" type="sibTrans" cxnId="{3D00ABF7-0437-4A2D-8CFE-09149EFDCB0D}">
      <dgm:prSet/>
      <dgm:spPr/>
      <dgm:t>
        <a:bodyPr/>
        <a:lstStyle/>
        <a:p>
          <a:endParaRPr lang="en-US"/>
        </a:p>
      </dgm:t>
    </dgm:pt>
    <dgm:pt modelId="{724D66CE-986F-AA49-BD55-FB08F53A9D89}" type="pres">
      <dgm:prSet presAssocID="{F17D0957-76A1-445D-BC3D-8DEFE7E51474}" presName="linear" presStyleCnt="0">
        <dgm:presLayoutVars>
          <dgm:animLvl val="lvl"/>
          <dgm:resizeHandles val="exact"/>
        </dgm:presLayoutVars>
      </dgm:prSet>
      <dgm:spPr/>
    </dgm:pt>
    <dgm:pt modelId="{8EC59DEB-D265-7448-B2F6-F9D9DA5DE382}" type="pres">
      <dgm:prSet presAssocID="{98EBF76B-C238-430E-92D7-C3428EA075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D2954D-4250-9146-8EE4-B07685F1021E}" type="pres">
      <dgm:prSet presAssocID="{22BC0BBB-DEF8-4C75-A11D-047F5C98B889}" presName="spacer" presStyleCnt="0"/>
      <dgm:spPr/>
    </dgm:pt>
    <dgm:pt modelId="{06384874-49D3-214F-BE97-920912E0596E}" type="pres">
      <dgm:prSet presAssocID="{C51D8CE7-6986-4C9B-9F30-BF7EAEF136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0D0B22-5489-384D-90AD-166F7B60C791}" type="pres">
      <dgm:prSet presAssocID="{06E49E1F-5BEC-4B04-BD35-1E40C332C341}" presName="spacer" presStyleCnt="0"/>
      <dgm:spPr/>
    </dgm:pt>
    <dgm:pt modelId="{5D97450B-C895-904E-A035-9400F8BB78F8}" type="pres">
      <dgm:prSet presAssocID="{5AC8D98A-5C92-4821-B31D-FE91221B93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B20646-3507-5D40-B6D1-257C19C7A902}" type="pres">
      <dgm:prSet presAssocID="{A0800868-EEC6-43AA-9F53-F83E43436E3B}" presName="spacer" presStyleCnt="0"/>
      <dgm:spPr/>
    </dgm:pt>
    <dgm:pt modelId="{46290943-374D-A44B-B4F8-18C3B9FA9C15}" type="pres">
      <dgm:prSet presAssocID="{153F115A-D2B1-45E4-BF25-EB26BF83DF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0A0BB34-5F74-E04F-A64D-E9E3CD597FB6}" type="presOf" srcId="{153F115A-D2B1-45E4-BF25-EB26BF83DF31}" destId="{46290943-374D-A44B-B4F8-18C3B9FA9C15}" srcOrd="0" destOrd="0" presId="urn:microsoft.com/office/officeart/2005/8/layout/vList2"/>
    <dgm:cxn modelId="{144AC635-A9F9-1C44-8E1A-5309EBFDB625}" type="presOf" srcId="{98EBF76B-C238-430E-92D7-C3428EA075A5}" destId="{8EC59DEB-D265-7448-B2F6-F9D9DA5DE382}" srcOrd="0" destOrd="0" presId="urn:microsoft.com/office/officeart/2005/8/layout/vList2"/>
    <dgm:cxn modelId="{2A498F3D-B3CA-4EC2-ACD2-54F4F5C3C2D1}" srcId="{F17D0957-76A1-445D-BC3D-8DEFE7E51474}" destId="{98EBF76B-C238-430E-92D7-C3428EA075A5}" srcOrd="0" destOrd="0" parTransId="{F27C2F14-74A3-4EAB-AC58-52199B4D8EAB}" sibTransId="{22BC0BBB-DEF8-4C75-A11D-047F5C98B889}"/>
    <dgm:cxn modelId="{7F747442-6C2F-4FF9-88AF-55176DD86D4E}" srcId="{F17D0957-76A1-445D-BC3D-8DEFE7E51474}" destId="{5AC8D98A-5C92-4821-B31D-FE91221B9365}" srcOrd="2" destOrd="0" parTransId="{14F6994D-3818-47D4-BEEF-0455E61A6A1D}" sibTransId="{A0800868-EEC6-43AA-9F53-F83E43436E3B}"/>
    <dgm:cxn modelId="{27053F8F-4512-A544-8295-FF539E011ADC}" type="presOf" srcId="{C51D8CE7-6986-4C9B-9F30-BF7EAEF13691}" destId="{06384874-49D3-214F-BE97-920912E0596E}" srcOrd="0" destOrd="0" presId="urn:microsoft.com/office/officeart/2005/8/layout/vList2"/>
    <dgm:cxn modelId="{8F14AF8F-3EB1-0D4C-83AB-6103B92D32B1}" type="presOf" srcId="{5AC8D98A-5C92-4821-B31D-FE91221B9365}" destId="{5D97450B-C895-904E-A035-9400F8BB78F8}" srcOrd="0" destOrd="0" presId="urn:microsoft.com/office/officeart/2005/8/layout/vList2"/>
    <dgm:cxn modelId="{D1C0F6BF-CA17-CB4E-A305-B8C03763A4E2}" type="presOf" srcId="{F17D0957-76A1-445D-BC3D-8DEFE7E51474}" destId="{724D66CE-986F-AA49-BD55-FB08F53A9D89}" srcOrd="0" destOrd="0" presId="urn:microsoft.com/office/officeart/2005/8/layout/vList2"/>
    <dgm:cxn modelId="{44F184E0-BA5D-447B-BBBC-35688EF881F3}" srcId="{F17D0957-76A1-445D-BC3D-8DEFE7E51474}" destId="{C51D8CE7-6986-4C9B-9F30-BF7EAEF13691}" srcOrd="1" destOrd="0" parTransId="{EB277FDC-F8A4-4DEB-BD0C-C0FB06F13F76}" sibTransId="{06E49E1F-5BEC-4B04-BD35-1E40C332C341}"/>
    <dgm:cxn modelId="{3D00ABF7-0437-4A2D-8CFE-09149EFDCB0D}" srcId="{F17D0957-76A1-445D-BC3D-8DEFE7E51474}" destId="{153F115A-D2B1-45E4-BF25-EB26BF83DF31}" srcOrd="3" destOrd="0" parTransId="{DF0D6869-E7D9-4B12-8DD6-4EE92990498F}" sibTransId="{CB9B53D2-5A30-46C7-A51A-18449860E8B5}"/>
    <dgm:cxn modelId="{55BFCFBB-ED6E-C940-8458-C67B97C1279E}" type="presParOf" srcId="{724D66CE-986F-AA49-BD55-FB08F53A9D89}" destId="{8EC59DEB-D265-7448-B2F6-F9D9DA5DE382}" srcOrd="0" destOrd="0" presId="urn:microsoft.com/office/officeart/2005/8/layout/vList2"/>
    <dgm:cxn modelId="{0B657944-43E8-A74A-BDE8-6C524D16EADF}" type="presParOf" srcId="{724D66CE-986F-AA49-BD55-FB08F53A9D89}" destId="{DAD2954D-4250-9146-8EE4-B07685F1021E}" srcOrd="1" destOrd="0" presId="urn:microsoft.com/office/officeart/2005/8/layout/vList2"/>
    <dgm:cxn modelId="{5B498DEE-7D06-CF4B-9594-BCDDE0252D16}" type="presParOf" srcId="{724D66CE-986F-AA49-BD55-FB08F53A9D89}" destId="{06384874-49D3-214F-BE97-920912E0596E}" srcOrd="2" destOrd="0" presId="urn:microsoft.com/office/officeart/2005/8/layout/vList2"/>
    <dgm:cxn modelId="{0EB2B0F9-4441-E74D-814C-40E288D4966A}" type="presParOf" srcId="{724D66CE-986F-AA49-BD55-FB08F53A9D89}" destId="{C80D0B22-5489-384D-90AD-166F7B60C791}" srcOrd="3" destOrd="0" presId="urn:microsoft.com/office/officeart/2005/8/layout/vList2"/>
    <dgm:cxn modelId="{A45B4B1F-D779-224C-B24E-3AAAB40FCFA6}" type="presParOf" srcId="{724D66CE-986F-AA49-BD55-FB08F53A9D89}" destId="{5D97450B-C895-904E-A035-9400F8BB78F8}" srcOrd="4" destOrd="0" presId="urn:microsoft.com/office/officeart/2005/8/layout/vList2"/>
    <dgm:cxn modelId="{76485E35-C9C8-9842-BD06-612B7EBD86F0}" type="presParOf" srcId="{724D66CE-986F-AA49-BD55-FB08F53A9D89}" destId="{EDB20646-3507-5D40-B6D1-257C19C7A902}" srcOrd="5" destOrd="0" presId="urn:microsoft.com/office/officeart/2005/8/layout/vList2"/>
    <dgm:cxn modelId="{24462C92-4791-664C-80FE-32CE12C69C68}" type="presParOf" srcId="{724D66CE-986F-AA49-BD55-FB08F53A9D89}" destId="{46290943-374D-A44B-B4F8-18C3B9FA9C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1254-6593-461D-9C9E-F8EF81CA18E8}">
      <dsp:nvSpPr>
        <dsp:cNvPr id="0" name=""/>
        <dsp:cNvSpPr/>
      </dsp:nvSpPr>
      <dsp:spPr>
        <a:xfrm>
          <a:off x="0" y="2334"/>
          <a:ext cx="4562106" cy="11834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68E85-B112-4F3F-A71C-F3DCE56EFEB6}">
      <dsp:nvSpPr>
        <dsp:cNvPr id="0" name=""/>
        <dsp:cNvSpPr/>
      </dsp:nvSpPr>
      <dsp:spPr>
        <a:xfrm>
          <a:off x="357987" y="268606"/>
          <a:ext cx="650885" cy="650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D4F5C-7C48-4FB8-B962-536B61D47FCA}">
      <dsp:nvSpPr>
        <dsp:cNvPr id="0" name=""/>
        <dsp:cNvSpPr/>
      </dsp:nvSpPr>
      <dsp:spPr>
        <a:xfrm>
          <a:off x="1366860" y="2334"/>
          <a:ext cx="3195245" cy="118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46" tIns="125246" rIns="125246" bIns="1252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look at career fair marketing from a research perspective</a:t>
          </a:r>
        </a:p>
      </dsp:txBody>
      <dsp:txXfrm>
        <a:off x="1366860" y="2334"/>
        <a:ext cx="3195245" cy="1183428"/>
      </dsp:txXfrm>
    </dsp:sp>
    <dsp:sp modelId="{A9966CFC-D9AE-453D-A015-EBDDA17A0660}">
      <dsp:nvSpPr>
        <dsp:cNvPr id="0" name=""/>
        <dsp:cNvSpPr/>
      </dsp:nvSpPr>
      <dsp:spPr>
        <a:xfrm>
          <a:off x="0" y="1481621"/>
          <a:ext cx="4562106" cy="11834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F1662-CD4D-424B-AA16-166051BC5504}">
      <dsp:nvSpPr>
        <dsp:cNvPr id="0" name=""/>
        <dsp:cNvSpPr/>
      </dsp:nvSpPr>
      <dsp:spPr>
        <a:xfrm>
          <a:off x="357987" y="1747892"/>
          <a:ext cx="650885" cy="650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B30C2-C6E5-4C8C-AAD1-EE5100AFAEEB}">
      <dsp:nvSpPr>
        <dsp:cNvPr id="0" name=""/>
        <dsp:cNvSpPr/>
      </dsp:nvSpPr>
      <dsp:spPr>
        <a:xfrm>
          <a:off x="1366860" y="1481621"/>
          <a:ext cx="3195245" cy="118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46" tIns="125246" rIns="125246" bIns="1252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understand best practices for reaching students and increasing attendance at career fairs</a:t>
          </a:r>
        </a:p>
      </dsp:txBody>
      <dsp:txXfrm>
        <a:off x="1366860" y="1481621"/>
        <a:ext cx="3195245" cy="1183428"/>
      </dsp:txXfrm>
    </dsp:sp>
    <dsp:sp modelId="{2AA984C8-97C1-4203-96DB-468167382FBD}">
      <dsp:nvSpPr>
        <dsp:cNvPr id="0" name=""/>
        <dsp:cNvSpPr/>
      </dsp:nvSpPr>
      <dsp:spPr>
        <a:xfrm>
          <a:off x="0" y="2960907"/>
          <a:ext cx="4562106" cy="11834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AEC42-5312-47D8-B6C4-C9A3F6E39AC1}">
      <dsp:nvSpPr>
        <dsp:cNvPr id="0" name=""/>
        <dsp:cNvSpPr/>
      </dsp:nvSpPr>
      <dsp:spPr>
        <a:xfrm>
          <a:off x="357987" y="3227178"/>
          <a:ext cx="650885" cy="650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FB068-A679-41B9-A9E1-2CE87E3B9F37}">
      <dsp:nvSpPr>
        <dsp:cNvPr id="0" name=""/>
        <dsp:cNvSpPr/>
      </dsp:nvSpPr>
      <dsp:spPr>
        <a:xfrm>
          <a:off x="1366860" y="2960907"/>
          <a:ext cx="3195245" cy="118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46" tIns="125246" rIns="125246" bIns="1252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Address why, students move from awareness to attendance of career fairs at Institution of Higher Education (IHE) Career Center’s</a:t>
          </a:r>
        </a:p>
      </dsp:txBody>
      <dsp:txXfrm>
        <a:off x="1366860" y="2960907"/>
        <a:ext cx="3195245" cy="1183428"/>
      </dsp:txXfrm>
    </dsp:sp>
    <dsp:sp modelId="{28ED63B4-F4DA-4285-A1A4-852CF1636406}">
      <dsp:nvSpPr>
        <dsp:cNvPr id="0" name=""/>
        <dsp:cNvSpPr/>
      </dsp:nvSpPr>
      <dsp:spPr>
        <a:xfrm>
          <a:off x="0" y="4440193"/>
          <a:ext cx="4562106" cy="11834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3D869-DB62-4D02-AA89-0424711A0A1E}">
      <dsp:nvSpPr>
        <dsp:cNvPr id="0" name=""/>
        <dsp:cNvSpPr/>
      </dsp:nvSpPr>
      <dsp:spPr>
        <a:xfrm>
          <a:off x="357987" y="4706464"/>
          <a:ext cx="650885" cy="6508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04159-9E2F-42B5-AE19-BEA123F958DA}">
      <dsp:nvSpPr>
        <dsp:cNvPr id="0" name=""/>
        <dsp:cNvSpPr/>
      </dsp:nvSpPr>
      <dsp:spPr>
        <a:xfrm>
          <a:off x="1366860" y="4440193"/>
          <a:ext cx="2052947" cy="118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46" tIns="125246" rIns="125246" bIns="1252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Address the effectiveness of outbound marketing strategies</a:t>
          </a:r>
        </a:p>
      </dsp:txBody>
      <dsp:txXfrm>
        <a:off x="1366860" y="4440193"/>
        <a:ext cx="2052947" cy="1183428"/>
      </dsp:txXfrm>
    </dsp:sp>
    <dsp:sp modelId="{B5C2BF62-4EDA-4179-855F-8B1C601E90F6}">
      <dsp:nvSpPr>
        <dsp:cNvPr id="0" name=""/>
        <dsp:cNvSpPr/>
      </dsp:nvSpPr>
      <dsp:spPr>
        <a:xfrm>
          <a:off x="3419808" y="4440193"/>
          <a:ext cx="1142297" cy="118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46" tIns="125246" rIns="125246" bIns="1252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Define outbound marketing</a:t>
          </a:r>
        </a:p>
      </dsp:txBody>
      <dsp:txXfrm>
        <a:off x="3419808" y="4440193"/>
        <a:ext cx="1142297" cy="1183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0DBF7-1229-DC44-9C6E-BE35ED551F5A}">
      <dsp:nvSpPr>
        <dsp:cNvPr id="0" name=""/>
        <dsp:cNvSpPr/>
      </dsp:nvSpPr>
      <dsp:spPr>
        <a:xfrm>
          <a:off x="0" y="43669"/>
          <a:ext cx="4945856" cy="70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Facebook</a:t>
          </a:r>
        </a:p>
      </dsp:txBody>
      <dsp:txXfrm>
        <a:off x="34269" y="77938"/>
        <a:ext cx="4877318" cy="633462"/>
      </dsp:txXfrm>
    </dsp:sp>
    <dsp:sp modelId="{1F49A923-C069-5F44-B0D3-1272387FB64A}">
      <dsp:nvSpPr>
        <dsp:cNvPr id="0" name=""/>
        <dsp:cNvSpPr/>
      </dsp:nvSpPr>
      <dsp:spPr>
        <a:xfrm>
          <a:off x="0" y="832069"/>
          <a:ext cx="4945856" cy="70200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Instagram</a:t>
          </a:r>
        </a:p>
      </dsp:txBody>
      <dsp:txXfrm>
        <a:off x="34269" y="866338"/>
        <a:ext cx="4877318" cy="633462"/>
      </dsp:txXfrm>
    </dsp:sp>
    <dsp:sp modelId="{2D58E264-7187-CF4B-B084-4FA47C438A22}">
      <dsp:nvSpPr>
        <dsp:cNvPr id="0" name=""/>
        <dsp:cNvSpPr/>
      </dsp:nvSpPr>
      <dsp:spPr>
        <a:xfrm>
          <a:off x="0" y="1620469"/>
          <a:ext cx="4945856" cy="7020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Snapchat</a:t>
          </a:r>
        </a:p>
      </dsp:txBody>
      <dsp:txXfrm>
        <a:off x="34269" y="1654738"/>
        <a:ext cx="4877318" cy="633462"/>
      </dsp:txXfrm>
    </dsp:sp>
    <dsp:sp modelId="{A745766E-B763-224E-8023-AB2893AB7B82}">
      <dsp:nvSpPr>
        <dsp:cNvPr id="0" name=""/>
        <dsp:cNvSpPr/>
      </dsp:nvSpPr>
      <dsp:spPr>
        <a:xfrm>
          <a:off x="0" y="2408869"/>
          <a:ext cx="4945856" cy="7020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Tik Tok</a:t>
          </a:r>
        </a:p>
      </dsp:txBody>
      <dsp:txXfrm>
        <a:off x="34269" y="2443138"/>
        <a:ext cx="4877318" cy="633462"/>
      </dsp:txXfrm>
    </dsp:sp>
    <dsp:sp modelId="{A5F46102-B913-A240-BD8C-C7133074C340}">
      <dsp:nvSpPr>
        <dsp:cNvPr id="0" name=""/>
        <dsp:cNvSpPr/>
      </dsp:nvSpPr>
      <dsp:spPr>
        <a:xfrm>
          <a:off x="0" y="3197269"/>
          <a:ext cx="4945856" cy="7020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Twitter</a:t>
          </a:r>
        </a:p>
      </dsp:txBody>
      <dsp:txXfrm>
        <a:off x="34269" y="3231538"/>
        <a:ext cx="4877318" cy="633462"/>
      </dsp:txXfrm>
    </dsp:sp>
    <dsp:sp modelId="{6468FE95-334D-E246-A9FF-65DD7DD0E396}">
      <dsp:nvSpPr>
        <dsp:cNvPr id="0" name=""/>
        <dsp:cNvSpPr/>
      </dsp:nvSpPr>
      <dsp:spPr>
        <a:xfrm>
          <a:off x="0" y="3985669"/>
          <a:ext cx="4945856" cy="70200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Other_______________</a:t>
          </a:r>
        </a:p>
      </dsp:txBody>
      <dsp:txXfrm>
        <a:off x="34269" y="4019938"/>
        <a:ext cx="4877318" cy="633462"/>
      </dsp:txXfrm>
    </dsp:sp>
    <dsp:sp modelId="{1AE3E8B5-C31C-E94C-8D0A-441BF962C8EA}">
      <dsp:nvSpPr>
        <dsp:cNvPr id="0" name=""/>
        <dsp:cNvSpPr/>
      </dsp:nvSpPr>
      <dsp:spPr>
        <a:xfrm>
          <a:off x="0" y="4774069"/>
          <a:ext cx="4945856" cy="7020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None</a:t>
          </a:r>
        </a:p>
      </dsp:txBody>
      <dsp:txXfrm>
        <a:off x="34269" y="4808338"/>
        <a:ext cx="4877318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59DEB-D265-7448-B2F6-F9D9DA5DE382}">
      <dsp:nvSpPr>
        <dsp:cNvPr id="0" name=""/>
        <dsp:cNvSpPr/>
      </dsp:nvSpPr>
      <dsp:spPr>
        <a:xfrm>
          <a:off x="0" y="298583"/>
          <a:ext cx="394335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Email Blasts</a:t>
          </a:r>
        </a:p>
      </dsp:txBody>
      <dsp:txXfrm>
        <a:off x="54830" y="353413"/>
        <a:ext cx="3833690" cy="1013539"/>
      </dsp:txXfrm>
    </dsp:sp>
    <dsp:sp modelId="{06384874-49D3-214F-BE97-920912E0596E}">
      <dsp:nvSpPr>
        <dsp:cNvPr id="0" name=""/>
        <dsp:cNvSpPr/>
      </dsp:nvSpPr>
      <dsp:spPr>
        <a:xfrm>
          <a:off x="0" y="1560023"/>
          <a:ext cx="394335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Website</a:t>
          </a:r>
        </a:p>
      </dsp:txBody>
      <dsp:txXfrm>
        <a:off x="54830" y="1614853"/>
        <a:ext cx="3833690" cy="1013539"/>
      </dsp:txXfrm>
    </dsp:sp>
    <dsp:sp modelId="{5D97450B-C895-904E-A035-9400F8BB78F8}">
      <dsp:nvSpPr>
        <dsp:cNvPr id="0" name=""/>
        <dsp:cNvSpPr/>
      </dsp:nvSpPr>
      <dsp:spPr>
        <a:xfrm>
          <a:off x="0" y="2821464"/>
          <a:ext cx="394335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Both</a:t>
          </a:r>
        </a:p>
      </dsp:txBody>
      <dsp:txXfrm>
        <a:off x="54830" y="2876294"/>
        <a:ext cx="3833690" cy="1013539"/>
      </dsp:txXfrm>
    </dsp:sp>
    <dsp:sp modelId="{46290943-374D-A44B-B4F8-18C3B9FA9C15}">
      <dsp:nvSpPr>
        <dsp:cNvPr id="0" name=""/>
        <dsp:cNvSpPr/>
      </dsp:nvSpPr>
      <dsp:spPr>
        <a:xfrm>
          <a:off x="0" y="4082904"/>
          <a:ext cx="394335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Neither</a:t>
          </a:r>
        </a:p>
      </dsp:txBody>
      <dsp:txXfrm>
        <a:off x="54830" y="4137734"/>
        <a:ext cx="3833690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433C0F-1508-4B28-A2A2-1C01E873FD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9091-F910-441C-B868-9E1DA59CEE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40442D-9D4B-48B9-809A-3F198987C51C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57A82AE-D6E1-47E8-8FA1-23B4E0D5FD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87CB3D-1923-4723-A9D6-8279DBB53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41D15-094F-446C-9B9D-9A5162BE8D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0B852-2BBD-4DBC-AC95-5DAE62C8F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21F19D-B5E0-4CCC-AF1F-9D6FF2353A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JASON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1893-4C82-5B44-88D8-534C888E58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9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6F29-EC98-4E4D-9A71-BDDF12F3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FE80F9-82E2-4E4D-AD82-E25EDD63E008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7322-B25D-40E1-953E-B90D9DB8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75A0B-A564-41B7-9A65-B3952C88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07C80C-1A36-4E45-8E4E-15322C442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2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D3C1-4F90-42F4-95D2-885800CB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475AAD8-D1CE-45FA-BF14-98028828C396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F694-8F09-49CA-BD63-A2B305F6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022C-E9EC-4D44-A2DC-6C080C50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F75454-BBBC-4EFA-BE22-A883B4C7F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1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6D27-EC95-4811-984B-1F257255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A61D8E-5DF7-4827-A807-F44469123A16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496B-5D2F-41E3-8BE1-AA347352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228A-96CB-4309-AAD8-9338B45C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F3C9FC5-85D7-434E-A7A8-7D6EDAC6C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03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7D6A-0650-405F-A42E-6D065883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BC9210-3A82-4F59-88F4-D5D1C3C2405F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91F0A-72FB-4932-A6D0-086F0ADE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7EB1A-1C2E-48A3-B69A-EECE2854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2F74B13-B679-487B-8259-FFCDEF12C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55433-6E5D-4A4C-9506-A450AC3B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AEB48B2-6A6C-4103-82B5-92F95E787F1F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9AAC-8F37-41E5-A16D-6E600CAE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AD20-9A14-465F-BB39-97643A27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F9BD30C-2B7F-4B25-9102-7D3EA53BE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4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C500AF-5022-4387-A01B-14CBDB84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17AFCA1-ED06-41C7-BF97-2FBD35145C67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EDB35-4282-45F1-83C1-4A31433E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4AF7C2-FB14-4107-8986-53105E18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A20EF38-2521-46C4-8A8D-D106E2A44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952516-EAD1-4481-9392-4A04FCD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985EE2F-AA7A-4694-B5FA-E4C706829466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85E73E-E665-4FC0-A644-4E2A054D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C4597E-18E0-4C0E-AFD5-10176C8B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2CD6B77-355F-46AC-B830-C70214ED4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8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5F811A-CF6A-49A1-BCC4-A7BE1582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AF9D33-CC55-43A0-86DF-473562C7CB70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D15CCB-1E69-4779-9FA6-5C69F9A5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AB8CBA-B062-49E1-B05F-08F749C0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237A11-C9D0-4EF8-9030-415C0D2C5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B805E0-6A84-4A71-B1D5-09ACE0A9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6219BA7-957B-407A-BEE5-C9F329F93A5E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0913F9-80BE-4914-9E25-736AD1D9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60E463-94C4-49D9-8741-2C97D8F2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E9672D-4717-42E3-8CFE-462170E0D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8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641555-CA3A-4CC5-989C-2D61FCE0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927ABAC-91AB-4E2E-8D0C-867640549A9B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A98FF0-DF1A-402D-B34F-64686798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77815E-48BC-407E-8476-11F569FF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AFE76E0-2824-49E9-A317-21B793425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5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20623F-E810-416A-8FCC-2D4FABC3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92CF84-C951-40C0-A4F4-53C8F2D5F574}" type="datetimeFigureOut">
              <a:rPr lang="en-US" altLang="en-US"/>
              <a:pPr>
                <a:defRPr/>
              </a:pPr>
              <a:t>5/14/2021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A29E09-A338-479E-9B3C-FA6608DD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35FF59-F317-4978-9356-DAD92473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2D2A596-B4F0-4815-A968-08FCF5AB2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2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7A5203-6FE4-4C55-98D0-65F5BDF70B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1A4DAB6-9839-4F2E-A9F4-C8938A8E9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l.excelsior.edu/writing-process/prewriting-strategies/prewriting-strategies-asking-defining-questions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211317"/>
          </a:xfrm>
        </p:spPr>
        <p:txBody>
          <a:bodyPr>
            <a:noAutofit/>
          </a:bodyPr>
          <a:lstStyle/>
          <a:p>
            <a:r>
              <a:rPr lang="en-US" sz="3200" b="1" dirty="0"/>
              <a:t>Marketing Practices: Higher Education Career Services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84" y="3352800"/>
            <a:ext cx="8046910" cy="1211317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+mj-lt"/>
                <a:cs typeface="Arial" charset="0"/>
              </a:rPr>
              <a:t>Presented by Kendra K. Evans, Mary Kay Rickard, and Doreen Sams</a:t>
            </a:r>
            <a:endParaRPr lang="en-US" dirty="0">
              <a:latin typeface="+mj-lt"/>
              <a:cs typeface="Arial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21AE4-0502-490F-951E-C0F451B44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14" y="5410200"/>
            <a:ext cx="4950136" cy="877824"/>
          </a:xfrm>
          <a:prstGeom prst="rect">
            <a:avLst/>
          </a:prstGeom>
        </p:spPr>
      </p:pic>
      <p:pic>
        <p:nvPicPr>
          <p:cNvPr id="6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C2C9E7-6CDB-458A-81FC-76F4718B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932241"/>
            <a:ext cx="2171700" cy="9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3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Glasses on top of a book">
            <a:extLst>
              <a:ext uri="{FF2B5EF4-FFF2-40B4-BE49-F238E27FC236}">
                <a16:creationId xmlns:a16="http://schemas.microsoft.com/office/drawing/2014/main" id="{9E0F751F-51B0-4EEA-87D4-23E3D3A81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1666" b="-1"/>
          <a:stretch/>
        </p:blipFill>
        <p:spPr>
          <a:xfrm>
            <a:off x="1" y="10"/>
            <a:ext cx="914399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1BA01-FE14-7E48-BC85-9CAD97A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243" y="1680291"/>
            <a:ext cx="5257513" cy="2288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500" b="1">
                <a:ea typeface="+mj-ea"/>
                <a:cs typeface="+mj-cs"/>
              </a:rPr>
              <a:t>Do you depend on faculty to promote career events?</a:t>
            </a:r>
            <a:br>
              <a:rPr lang="en-US" sz="2500" b="1">
                <a:ea typeface="+mj-ea"/>
                <a:cs typeface="+mj-cs"/>
              </a:rPr>
            </a:br>
            <a:br>
              <a:rPr lang="en-US" sz="2500" b="1">
                <a:ea typeface="+mj-ea"/>
                <a:cs typeface="+mj-cs"/>
              </a:rPr>
            </a:br>
            <a:r>
              <a:rPr lang="en-US" sz="2500" b="1">
                <a:ea typeface="+mj-ea"/>
                <a:cs typeface="+mj-cs"/>
              </a:rPr>
              <a:t>If so, how does that work for you?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3152" y="2245586"/>
            <a:ext cx="947180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0481" y="911082"/>
            <a:ext cx="1536397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2202" y="1825453"/>
            <a:ext cx="599320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92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95C778-B5AE-44D3-BCFC-A8FEA5055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03252"/>
              </p:ext>
            </p:extLst>
          </p:nvPr>
        </p:nvGraphicFramePr>
        <p:xfrm>
          <a:off x="209550" y="78912"/>
          <a:ext cx="8724900" cy="6700176"/>
        </p:xfrm>
        <a:graphic>
          <a:graphicData uri="http://schemas.openxmlformats.org/drawingml/2006/table">
            <a:tbl>
              <a:tblPr/>
              <a:tblGrid>
                <a:gridCol w="168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8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Fall 2017 Career Fair 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Spring 2018 Career Fair 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Fall 2018 Career Fair 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Spring 2019 Career Fair 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Fall 2019 Career Fair 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9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Career Fair Attendees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324 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284 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276 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403 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458 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229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Attendance as a % of total # of emails sent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8.10%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9.10%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11.25%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11.10%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9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Intercept Survey Responses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203 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168 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219 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364 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Percent Responded to intercept survey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62.70%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59.50%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79.34%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34.80%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79.50%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60">
                <a:tc gridSpan="6"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Responses to 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how they found out about the career fair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40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Email 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23.65%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23.21%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17.11%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15.71%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229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Personal Selling Referral (Faculty Invites)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24.63%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25.00%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29.10%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42.14%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36.54%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229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Career Center Staff Referral (office appointment)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17.73%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20.83%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21.03%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22.14%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11.54%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0764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Other Referral (Facebook, career services newsletter, etc.)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1.97%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1.19%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7.82%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1.43%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2.47%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740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Flyers/Signs  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13.79%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10.71%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4.65%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7.14% </a:t>
                      </a:r>
                      <a:endParaRPr lang="en-US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8.97% 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809" marR="74809" marT="37410" marB="37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9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3BC83-D043-426E-BA33-6A6E72A3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20" y="891540"/>
            <a:ext cx="7098848" cy="688299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Social Media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9450-1066-4347-BA15-18320DD6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1" y="1644504"/>
            <a:ext cx="7099173" cy="43116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Findings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Since the Career Center's Facebook page's creation, the page as of this study had received only 2,140 likes and only 2,227 followers 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 dirty="0">
                <a:ea typeface="ＭＳ Ｐゴシック" panose="020B0600070205080204" pitchFamily="34" charset="-128"/>
              </a:rPr>
              <a:t>Facebook page contained no calls to action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 dirty="0">
                <a:ea typeface="ＭＳ Ｐゴシック" panose="020B0600070205080204" pitchFamily="34" charset="-128"/>
              </a:rPr>
              <a:t>Pew Research Report  (PR)- number of Facebook users remaining nearly the same since 2016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 dirty="0">
                <a:ea typeface="ＭＳ Ｐゴシック" panose="020B0600070205080204" pitchFamily="34" charset="-128"/>
              </a:rPr>
              <a:t>2018 PR report found - Facebook usage among US teens dropped in recent years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 dirty="0">
                <a:ea typeface="ＭＳ Ｐゴシック" panose="020B0600070205080204" pitchFamily="34" charset="-128"/>
              </a:rPr>
              <a:t>Same age group that makes up the target market for the IHE (Perrin and Anderson, 2019)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9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44B74C-EB4E-FB46-A283-E0136A51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755" y="5959397"/>
            <a:ext cx="2160137" cy="90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5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36D8-FA1C-46C7-ABF1-CA95120F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Analyses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8D15-2873-45FB-9CA8-628593B4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97" y="1752600"/>
            <a:ext cx="5123542" cy="3788227"/>
          </a:xfrm>
        </p:spPr>
        <p:txBody>
          <a:bodyPr anchor="ctr">
            <a:normAutofit/>
          </a:bodyPr>
          <a:lstStyle/>
          <a:p>
            <a:pPr marL="400050" lvl="1" indent="-28892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Career fair intercept self-report survey data </a:t>
            </a:r>
          </a:p>
          <a:p>
            <a:pPr marL="800100" lvl="2" indent="-288925">
              <a:lnSpc>
                <a:spcPct val="90000"/>
              </a:lnSpc>
              <a:defRPr/>
            </a:pPr>
            <a:r>
              <a:rPr lang="en-US" sz="1800" dirty="0"/>
              <a:t>Frequency analyses to identify the marketing strategies that most frequently elicited students' attendance</a:t>
            </a:r>
          </a:p>
          <a:p>
            <a:pPr marL="800100" lvl="2" indent="-288925">
              <a:lnSpc>
                <a:spcPct val="90000"/>
              </a:lnSpc>
              <a:defRPr/>
            </a:pPr>
            <a:r>
              <a:rPr lang="en-US" sz="1800" dirty="0"/>
              <a:t>Comparison analysis</a:t>
            </a:r>
          </a:p>
          <a:p>
            <a:pPr marL="56832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IHE Career Center's Facebook page data of likes and followers</a:t>
            </a:r>
          </a:p>
          <a:p>
            <a:pPr marL="968375" lvl="2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Examined with frequency analysis to determine if and in what directions the strategy to reach students using Facebook changed over time</a:t>
            </a:r>
            <a:endParaRPr lang="en-US" altLang="en-US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8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2B8ABF-3309-044A-9C8F-40F215DE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131536"/>
            <a:ext cx="1462672" cy="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9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F1ED-971B-47B2-B1CC-6077C8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27" y="487104"/>
            <a:ext cx="5605629" cy="994172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Conclusions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E2E5-EACE-4F96-A82E-E3BD871A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600201"/>
            <a:ext cx="5382080" cy="4415970"/>
          </a:xfrm>
        </p:spPr>
        <p:txBody>
          <a:bodyPr anchor="ctr">
            <a:normAutofit/>
          </a:bodyPr>
          <a:lstStyle/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ＭＳ Ｐゴシック" panose="020B0600070205080204" pitchFamily="34" charset="-128"/>
              </a:rPr>
              <a:t>Supports concepts that best practices in marketing strategies applied by educational organizations can improve the efficiency and effectiveness of the service providers' marketing tactics</a:t>
            </a:r>
          </a:p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ＭＳ Ｐゴシック" panose="020B0600070205080204" pitchFamily="34" charset="-128"/>
              </a:rPr>
              <a:t>Personal selling continually ranked the highest in effectiveness (not sustainable)</a:t>
            </a:r>
          </a:p>
          <a:p>
            <a:pPr marL="806450" lvl="2" indent="-282575">
              <a:lnSpc>
                <a:spcPct val="9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Gen-Z's preference for individual attention and personalized instruction</a:t>
            </a:r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8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A794D6-711B-BF4E-92F7-B761608B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131536"/>
            <a:ext cx="1462672" cy="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47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1BA01-FE14-7E48-BC85-9CAD97A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0" y="921452"/>
            <a:ext cx="3738764" cy="32686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are your marketing responsibilities divided within the career center?</a:t>
            </a:r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0450" y="1073777"/>
            <a:ext cx="421746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550" y="0"/>
            <a:ext cx="893445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4171645" y="1"/>
            <a:ext cx="4972355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2555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1BA01-FE14-7E48-BC85-9CAD97A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055098"/>
            <a:ext cx="432053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limits your ability to market your events?</a:t>
            </a:r>
          </a:p>
        </p:txBody>
      </p:sp>
    </p:spTree>
    <p:extLst>
      <p:ext uri="{BB962C8B-B14F-4D97-AF65-F5344CB8AC3E}">
        <p14:creationId xmlns:p14="http://schemas.microsoft.com/office/powerpoint/2010/main" val="7172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C7CD-6358-41A5-8987-072413F6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83" y="344744"/>
            <a:ext cx="5605629" cy="994172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Conclusions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F6E1-3926-4D06-BDE3-22BBBDCE3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524001"/>
            <a:ext cx="5761338" cy="4492170"/>
          </a:xfrm>
        </p:spPr>
        <p:txBody>
          <a:bodyPr anchor="ctr">
            <a:normAutofit/>
          </a:bodyPr>
          <a:lstStyle/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Findings show the importance of marketing</a:t>
            </a:r>
          </a:p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Personnel dedicated to marketing would improve career centers’ ability to market and share their service offerings with currently enrolled students</a:t>
            </a:r>
          </a:p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Personalizing the message through personal selling is useful</a:t>
            </a:r>
          </a:p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Gen Z workplace coaching "one-on-one, custom-tailored learning, and development process that uses a collaborative, reflective, goal-focused relationship to achieve professional outcomes are valued </a:t>
            </a:r>
          </a:p>
          <a:p>
            <a:pPr marL="806450" lvl="2" indent="-282575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Inbound email marketing (opt-in) may be an effective way of reaching students with the Career Center’s service offerings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8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3CA7AC-313E-174A-8BD6-52D6BFEC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131536"/>
            <a:ext cx="1462672" cy="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F4313-2A22-415F-A3AB-B8773C3F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FFFF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Recommendations</a:t>
            </a:r>
            <a:endParaRPr lang="en-US" sz="3600" dirty="0">
              <a:solidFill>
                <a:srgbClr val="FFFFFF"/>
              </a:solidFill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6623F-1A41-4D29-ABD0-6BBA0D0A9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1981200"/>
            <a:ext cx="8381999" cy="3854003"/>
          </a:xfrm>
        </p:spPr>
        <p:txBody>
          <a:bodyPr anchor="ctr">
            <a:normAutofit lnSpcReduction="10000"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Effective marketing creates a space where less selling of the service is needed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Today’s career center’s personnel must employ a reasonably new vocabulary that includes terms like market research, market penetration, positioning, market audits, and marketing strategies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Goal is to generate leads with outbound marketing and use inbound marketing to nurture leads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Recommend adopting inbound marketing for those in your brand communities and co-branding obtained from outbound marketing strategies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Use other social media and measure the outcomes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Twitter, Instagram, Snapchat, LinkedIn, etc.</a:t>
            </a:r>
          </a:p>
          <a:p>
            <a:endParaRPr lang="en-US" sz="1700" dirty="0"/>
          </a:p>
        </p:txBody>
      </p:sp>
      <p:pic>
        <p:nvPicPr>
          <p:cNvPr id="9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B8C4EA-7631-A943-8ED6-210DC3AB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9062" y="5721270"/>
            <a:ext cx="2160137" cy="90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65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1641D-1114-4BA0-9435-0A000FC6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21" y="304800"/>
            <a:ext cx="4038579" cy="958293"/>
          </a:xfrm>
        </p:spPr>
        <p:txBody>
          <a:bodyPr anchor="b">
            <a:normAutofit fontScale="90000"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Inbound Marketing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pic>
        <p:nvPicPr>
          <p:cNvPr id="14" name="Picture 4" descr="White puzzle with one red piece">
            <a:extLst>
              <a:ext uri="{FF2B5EF4-FFF2-40B4-BE49-F238E27FC236}">
                <a16:creationId xmlns:a16="http://schemas.microsoft.com/office/drawing/2014/main" id="{7B3BBDFA-0CAF-4E16-AB37-08E434EC0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0" r="22485" b="-1"/>
          <a:stretch/>
        </p:blipFill>
        <p:spPr>
          <a:xfrm>
            <a:off x="21" y="431"/>
            <a:ext cx="4038579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BD41-0186-4C4E-82E3-960BF7C8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48" y="1447799"/>
            <a:ext cx="4457700" cy="4164269"/>
          </a:xfrm>
        </p:spPr>
        <p:txBody>
          <a:bodyPr>
            <a:normAutofit fontScale="92500"/>
          </a:bodyPr>
          <a:lstStyle/>
          <a:p>
            <a:pPr marL="344488" lvl="1" indent="-277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Based on attracting customers and creating one-to-one relationships through the use of relevant content</a:t>
            </a:r>
          </a:p>
          <a:p>
            <a:pPr marL="344488" lvl="1" indent="-277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Focused on building relationships and providing support to pull students from awareness to engaging with career center </a:t>
            </a:r>
          </a:p>
          <a:p>
            <a:pPr marL="344488" lvl="1" indent="-277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Strategies can include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Blogs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err="1"/>
              <a:t>Ebooks</a:t>
            </a:r>
            <a:endParaRPr lang="en-US" altLang="en-US" sz="1800" dirty="0"/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Opt-in emails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Podcasts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Videos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Content Marketing </a:t>
            </a:r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8A2D7-7F15-C446-9130-F62F7F13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506883"/>
            <a:ext cx="2160137" cy="90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8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643"/>
            <a:ext cx="3932545" cy="2225532"/>
          </a:xfrm>
        </p:spPr>
        <p:txBody>
          <a:bodyPr anchor="t">
            <a:normAutofit/>
          </a:bodyPr>
          <a:lstStyle/>
          <a:p>
            <a:r>
              <a:rPr lang="en-US" altLang="en-US" sz="4900" b="1">
                <a:ea typeface="ＭＳ Ｐゴシック" panose="020B0600070205080204" pitchFamily="34" charset="-128"/>
                <a:cs typeface="Helvetica" panose="020B0604020202020204" pitchFamily="34" charset="0"/>
              </a:rPr>
              <a:t>Introduction</a:t>
            </a:r>
            <a:endParaRPr lang="en-US" sz="4900" b="1">
              <a:cs typeface="Helvetica" panose="020B0604020202020204" pitchFamily="34" charset="0"/>
            </a:endParaRPr>
          </a:p>
        </p:txBody>
      </p:sp>
      <p:cxnSp>
        <p:nvCxnSpPr>
          <p:cNvPr id="57" name="Straight Connector 4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2806" y="740316"/>
            <a:ext cx="349093" cy="872153"/>
            <a:chOff x="6110408" y="740316"/>
            <a:chExt cx="465458" cy="872153"/>
          </a:xfrm>
        </p:grpSpPr>
        <p:sp>
          <p:nvSpPr>
            <p:cNvPr id="5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8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38CB5B-F41B-E24E-B02B-59130418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3679621"/>
            <a:ext cx="3932543" cy="16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0A6F-BA6C-4AAB-B044-448E7A30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698643"/>
            <a:ext cx="3616447" cy="5673845"/>
          </a:xfrm>
        </p:spPr>
        <p:txBody>
          <a:bodyPr anchor="ctr">
            <a:normAutofit/>
          </a:bodyPr>
          <a:lstStyle/>
          <a:p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Presenters’ Backgrounds</a:t>
            </a:r>
          </a:p>
          <a:p>
            <a:pPr lvl="1"/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Kendra K. Evans</a:t>
            </a:r>
          </a:p>
          <a:p>
            <a:pPr lvl="1"/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Mary Kay Rickard</a:t>
            </a:r>
          </a:p>
          <a:p>
            <a:pPr lvl="1"/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Doreen </a:t>
            </a:r>
            <a:r>
              <a:rPr lang="en-US" altLang="en-US" sz="2000" dirty="0" err="1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Sams</a:t>
            </a:r>
            <a:endParaRPr lang="en-US" altLang="en-US" sz="2000" dirty="0">
              <a:solidFill>
                <a:schemeClr val="tx1">
                  <a:alpha val="80000"/>
                </a:schemeClr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The study answers the question:</a:t>
            </a:r>
          </a:p>
          <a:p>
            <a:pPr lvl="1"/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lang="en-US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</a:rPr>
              <a:t>o what extent are the subject IHE's CS’ outbound marketing strategies successfully creating awareness and increasing attendance at CFs? </a:t>
            </a:r>
            <a:endParaRPr lang="en-US" altLang="en-US" sz="2000" dirty="0">
              <a:solidFill>
                <a:schemeClr val="tx1">
                  <a:alpha val="80000"/>
                </a:schemeClr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5925" y="1739974"/>
            <a:ext cx="8461375" cy="337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5572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66FF-8FC1-4BD0-B0CD-EBB4094F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6629399" cy="9941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Limitations of the Research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E6A5-1057-4A3F-A37F-78051A34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372"/>
            <a:ext cx="5257799" cy="49494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Information from IHE Career Center's career fairs across five academic semesters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Self-report intercept surveys also limits the study</a:t>
            </a:r>
          </a:p>
          <a:p>
            <a:pPr marL="633413" lvl="2" indent="-342900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Using information from IHEs Career Center office self-report intercept surveys and internal records, the study's findings inform other IHE on-campus service providers of best practices</a:t>
            </a:r>
          </a:p>
          <a:p>
            <a:pPr marL="233363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Outbound marketing data were limited</a:t>
            </a:r>
          </a:p>
          <a:p>
            <a:pPr marL="233363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The study was limited in scope and time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8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FEC629-2A1E-FB4C-8D47-D3DDAF80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131536"/>
            <a:ext cx="1462672" cy="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8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3F5F-16F4-47E3-AF10-5A06A30C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542574"/>
            <a:ext cx="5605629" cy="994172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Next Steps 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4454-415E-4F49-A33D-83DABFCA3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14" y="1848087"/>
            <a:ext cx="5486399" cy="3788227"/>
          </a:xfrm>
        </p:spPr>
        <p:txBody>
          <a:bodyPr anchor="ctr">
            <a:normAutofit fontScale="92500"/>
          </a:bodyPr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Conduct a more extensive study across multiple IHEs of varying sizes, demographics, and types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Survey students to whom career fair promotional emails were sent but who did not attend to determine if they opened the email; if so, did they read it, and if so, why did they not attend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Examine other outbound marketing tools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A  study across multiple semesters is recommended to determine effectiveness</a:t>
            </a:r>
          </a:p>
          <a:p>
            <a:endParaRPr lang="en-US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8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73EC4D-C659-D641-A22A-36E351DD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131536"/>
            <a:ext cx="1462672" cy="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5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3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4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23DE0-6E42-458F-9987-BE330E08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70" y="804328"/>
            <a:ext cx="4568484" cy="12058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EFFFF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Applications</a:t>
            </a:r>
            <a:endParaRPr lang="en-US" sz="3600" b="1" dirty="0">
              <a:solidFill>
                <a:srgbClr val="FEFFFF"/>
              </a:solidFill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1FBB-5805-4A5F-B858-BF5E6F5A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71" y="2494450"/>
            <a:ext cx="5034292" cy="3830150"/>
          </a:xfrm>
        </p:spPr>
        <p:txBody>
          <a:bodyPr>
            <a:normAutofit lnSpcReduction="10000"/>
          </a:bodyPr>
          <a:lstStyle/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Although many career centers do not have a designated marketing professional, our research shows that it would be beneficial </a:t>
            </a:r>
          </a:p>
          <a:p>
            <a:pPr marL="406400" lvl="1" indent="-2825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Recommend marketing best practices to follow for those who do not have a dedicated marketing professional </a:t>
            </a:r>
          </a:p>
          <a:p>
            <a:pPr marL="806450" lvl="2" indent="-282575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Generate leads with outbound marketing </a:t>
            </a:r>
          </a:p>
          <a:p>
            <a:pPr marL="806450" lvl="2" indent="-282575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Use inbound marketing to nurture leads</a:t>
            </a:r>
          </a:p>
          <a:p>
            <a:pPr marL="806450" lvl="2" indent="-282575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Utilize calls to action in social media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E64D51-B40A-E54A-AA0B-21DB6920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582" y="2947268"/>
            <a:ext cx="2507555" cy="445090"/>
          </a:xfrm>
          <a:prstGeom prst="rect">
            <a:avLst/>
          </a:prstGeom>
        </p:spPr>
      </p:pic>
      <p:pic>
        <p:nvPicPr>
          <p:cNvPr id="4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6AE2E1-E69D-1449-AEB5-414A6BC1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956" y="4038600"/>
            <a:ext cx="2482895" cy="10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4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B3A6-C3E5-40C6-B44D-4B73CAC6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438400"/>
            <a:ext cx="3720750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700" b="1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Thank you for your attention!</a:t>
            </a:r>
            <a:endParaRPr lang="en-US" sz="1700" b="1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A02949-E632-47D6-A98D-77C5CC63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D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D0BC50C1-C79A-4C87-BAB0-5C89FCD5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5473" y="484632"/>
            <a:ext cx="384419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11FBCC9-7F92-4B5A-8ECD-1965632B4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31"/>
          <a:stretch/>
        </p:blipFill>
        <p:spPr bwMode="auto">
          <a:xfrm>
            <a:off x="5188926" y="1043217"/>
            <a:ext cx="1608319" cy="22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0E8F9B-4CFC-914E-94DE-1C1BA28C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3580" y="1676400"/>
            <a:ext cx="1630631" cy="6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2F0ED16-840A-4C7A-BAC6-854BC4313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r="7" b="11241"/>
          <a:stretch/>
        </p:blipFill>
        <p:spPr bwMode="auto">
          <a:xfrm>
            <a:off x="7046375" y="3429000"/>
            <a:ext cx="1422949" cy="22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2DE1F4D-1246-4B4A-A093-C31773206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426"/>
          <a:stretch/>
        </p:blipFill>
        <p:spPr bwMode="auto">
          <a:xfrm>
            <a:off x="5105400" y="3429000"/>
            <a:ext cx="1630632" cy="22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75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B6DA64E-EB13-4B6B-B5C7-EDB6E8B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flipH="1"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6D55E-8622-4209-A43C-35084645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09" y="1196769"/>
            <a:ext cx="3361108" cy="1334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Questions and Comments</a:t>
            </a:r>
          </a:p>
        </p:txBody>
      </p:sp>
      <p:sp>
        <p:nvSpPr>
          <p:cNvPr id="104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226" y="4185310"/>
            <a:ext cx="3209710" cy="2677915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688" y="2918743"/>
            <a:ext cx="2765788" cy="273172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90922" cy="346590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C3FFECA-4D08-EB41-AB10-58621DF4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43" y="990600"/>
            <a:ext cx="3239077" cy="574935"/>
          </a:xfrm>
          <a:prstGeom prst="rect">
            <a:avLst/>
          </a:prstGeom>
        </p:spPr>
      </p:pic>
      <p:pic>
        <p:nvPicPr>
          <p:cNvPr id="69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6FEC35-0511-0747-975B-EADA56AF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978" y="5222673"/>
            <a:ext cx="2465353" cy="1029284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659639-0F08-41B6-9831-DA4124393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732" r="-1" b="14088"/>
          <a:stretch/>
        </p:blipFill>
        <p:spPr>
          <a:xfrm>
            <a:off x="3806175" y="3771710"/>
            <a:ext cx="1933830" cy="9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1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5ED8-E7FC-4A90-868F-AFAE1190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8643"/>
            <a:ext cx="3932545" cy="1358757"/>
          </a:xfrm>
        </p:spPr>
        <p:txBody>
          <a:bodyPr anchor="t"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Purpose of the Study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cxnSp>
        <p:nvCxnSpPr>
          <p:cNvPr id="60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23">
            <a:extLst>
              <a:ext uri="{FF2B5EF4-FFF2-40B4-BE49-F238E27FC236}">
                <a16:creationId xmlns:a16="http://schemas.microsoft.com/office/drawing/2014/main" id="{B3049FB3-EB7E-42B0-8660-C744999C3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2806" y="740316"/>
            <a:ext cx="349093" cy="872153"/>
            <a:chOff x="6110408" y="740316"/>
            <a:chExt cx="465458" cy="872153"/>
          </a:xfrm>
        </p:grpSpPr>
        <p:sp>
          <p:nvSpPr>
            <p:cNvPr id="2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333272-9F42-1049-BC23-81801CD5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330" y="5170678"/>
            <a:ext cx="2170371" cy="9061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" name="Content Placeholder 2">
            <a:extLst>
              <a:ext uri="{FF2B5EF4-FFF2-40B4-BE49-F238E27FC236}">
                <a16:creationId xmlns:a16="http://schemas.microsoft.com/office/drawing/2014/main" id="{C160C0BF-7154-4F3B-8958-F016C200F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452881"/>
              </p:ext>
            </p:extLst>
          </p:nvPr>
        </p:nvGraphicFramePr>
        <p:xfrm>
          <a:off x="4343415" y="457200"/>
          <a:ext cx="4562106" cy="562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F9FEA807-3BB8-7740-8C97-E3672722E1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1" y="2070028"/>
            <a:ext cx="207757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1BA01-FE14-7E48-BC85-9CAD97A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552" y="2362200"/>
            <a:ext cx="4578895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confident are you that your marketing efforts are successful in attracting participants to your events?</a:t>
            </a:r>
          </a:p>
        </p:txBody>
      </p:sp>
    </p:spTree>
    <p:extLst>
      <p:ext uri="{BB962C8B-B14F-4D97-AF65-F5344CB8AC3E}">
        <p14:creationId xmlns:p14="http://schemas.microsoft.com/office/powerpoint/2010/main" val="19217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1BA01-FE14-7E48-BC85-9CAD97A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solidFill>
                  <a:srgbClr val="FFFFFF"/>
                </a:solidFill>
              </a:rPr>
              <a:t>Which of the follow social media platforms do you use to promote events? Which is the most successful?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B3058E8-046B-4600-81D4-409CDD34D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996803"/>
              </p:ext>
            </p:extLst>
          </p:nvPr>
        </p:nvGraphicFramePr>
        <p:xfrm>
          <a:off x="3700462" y="584200"/>
          <a:ext cx="4945856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12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1BA01-FE14-7E48-BC85-9CAD97A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3647136" cy="5569291"/>
          </a:xfrm>
        </p:spPr>
        <p:txBody>
          <a:bodyPr>
            <a:normAutofit/>
          </a:bodyPr>
          <a:lstStyle/>
          <a:p>
            <a:r>
              <a:rPr lang="en-US" sz="4500" b="1" dirty="0"/>
              <a:t>To what extent do you use … to promote events?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B3058E8-046B-4600-81D4-409CDD34D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18289"/>
              </p:ext>
            </p:extLst>
          </p:nvPr>
        </p:nvGraphicFramePr>
        <p:xfrm>
          <a:off x="4574286" y="621792"/>
          <a:ext cx="394335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23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86FC9-0973-41F3-B5CA-DEA0C9D1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  <a:cs typeface="Helvetica" panose="020B0604020202020204" pitchFamily="34" charset="0"/>
              </a:rPr>
              <a:t>Study Methodology</a:t>
            </a: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7A3F-0141-4C27-859D-4428BFA2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825" y="2057400"/>
            <a:ext cx="7099173" cy="3400969"/>
          </a:xfrm>
        </p:spPr>
        <p:txBody>
          <a:bodyPr>
            <a:normAutofit lnSpcReduction="10000"/>
          </a:bodyPr>
          <a:lstStyle/>
          <a:p>
            <a:pPr marL="400050" lvl="1" indent="-28892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Analyzed data from IHE’s Career Service Effectiveness of outbound strategies</a:t>
            </a:r>
          </a:p>
          <a:p>
            <a:pPr marL="800100" lvl="2" indent="-288925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Student intercept survey at career fairs</a:t>
            </a:r>
          </a:p>
          <a:p>
            <a:pPr marL="1257300" lvl="3" indent="-288925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Three academic years</a:t>
            </a:r>
          </a:p>
          <a:p>
            <a:pPr marL="1257300" lvl="3" indent="-288925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Compared to emails sent</a:t>
            </a:r>
          </a:p>
          <a:p>
            <a:pPr marL="968375" lvl="2" indent="-457200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Social media analysis </a:t>
            </a:r>
          </a:p>
          <a:p>
            <a:pPr marL="1425575" lvl="3" indent="-457200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Facebook (2010 – 2019)</a:t>
            </a:r>
          </a:p>
          <a:p>
            <a:pPr marL="1425575" lvl="3" indent="-457200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Content Analysis</a:t>
            </a:r>
          </a:p>
          <a:p>
            <a:pPr marL="1882775" lvl="4" indent="-457200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Changes in Effective</a:t>
            </a:r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73E25A-89B3-C448-BFB4-D7DDE392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755" y="5959397"/>
            <a:ext cx="2160137" cy="90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24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DD20-F627-8544-BC43-9712ADE3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Do you use calls to 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7939-683A-B34F-B8A8-8AB149B2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sz="2000" dirty="0"/>
              <a:t>Email Blasts</a:t>
            </a:r>
          </a:p>
          <a:p>
            <a:r>
              <a:rPr lang="en-US" sz="2000" dirty="0"/>
              <a:t>Social Media</a:t>
            </a:r>
          </a:p>
          <a:p>
            <a:r>
              <a:rPr lang="en-US" sz="2000" dirty="0"/>
              <a:t>Website</a:t>
            </a:r>
          </a:p>
          <a:p>
            <a:r>
              <a:rPr lang="en-US" sz="2000" dirty="0"/>
              <a:t>Other______________</a:t>
            </a:r>
          </a:p>
          <a:p>
            <a:endParaRPr lang="en-US" sz="1700" dirty="0"/>
          </a:p>
        </p:txBody>
      </p:sp>
      <p:pic>
        <p:nvPicPr>
          <p:cNvPr id="13" name="Picture 12" descr="Camera lens">
            <a:extLst>
              <a:ext uri="{FF2B5EF4-FFF2-40B4-BE49-F238E27FC236}">
                <a16:creationId xmlns:a16="http://schemas.microsoft.com/office/drawing/2014/main" id="{83EE506E-4FD2-452B-9DD4-1FB49CF1B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5" r="4563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0A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9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2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0D929-FF0E-4140-951F-B01313F1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2" y="1752600"/>
            <a:ext cx="2438553" cy="212712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b="1" dirty="0">
                <a:solidFill>
                  <a:schemeClr val="bg1"/>
                </a:solidFill>
                <a:ea typeface="ＭＳ Ｐゴシック" panose="020B0600070205080204" pitchFamily="34" charset="-128"/>
                <a:cs typeface="Helvetica" panose="020B0604020202020204" pitchFamily="34" charset="0"/>
              </a:rPr>
              <a:t>Comparison with Reported - Survey Received by Email - Effectiveness</a:t>
            </a:r>
            <a:endParaRPr lang="en-US" sz="26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43AAE-FA6A-45F1-952F-73D3E708C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1400" y="914400"/>
            <a:ext cx="3315998" cy="2753871"/>
          </a:xfrm>
        </p:spPr>
        <p:txBody>
          <a:bodyPr>
            <a:normAutofit/>
          </a:bodyPr>
          <a:lstStyle/>
          <a:p>
            <a:pPr marL="4540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Email Blasts Population</a:t>
            </a:r>
          </a:p>
          <a:p>
            <a:pPr marL="800100" lvl="2" indent="-288925">
              <a:defRPr/>
            </a:pPr>
            <a:r>
              <a:rPr lang="en-US" dirty="0"/>
              <a:t>Fall 2017</a:t>
            </a:r>
          </a:p>
          <a:p>
            <a:pPr marL="1257300" lvl="3" indent="-288925">
              <a:defRPr/>
            </a:pPr>
            <a:r>
              <a:rPr lang="en-US" sz="2000" dirty="0"/>
              <a:t>N = 3,997</a:t>
            </a:r>
          </a:p>
          <a:p>
            <a:pPr marL="800100" lvl="2" indent="-288925">
              <a:defRPr/>
            </a:pPr>
            <a:r>
              <a:rPr lang="en-US" dirty="0"/>
              <a:t>Spring 2018</a:t>
            </a:r>
          </a:p>
          <a:p>
            <a:pPr marL="1257300" lvl="3" indent="-288925">
              <a:defRPr/>
            </a:pPr>
            <a:r>
              <a:rPr lang="en-US" sz="2000" dirty="0"/>
              <a:t>N = 3,105 </a:t>
            </a:r>
          </a:p>
          <a:p>
            <a:pPr marL="800100" lvl="2" indent="-288925">
              <a:defRPr/>
            </a:pPr>
            <a:r>
              <a:rPr lang="en-US" dirty="0"/>
              <a:t>Fall 2018</a:t>
            </a:r>
          </a:p>
          <a:p>
            <a:pPr marL="1257300" lvl="3" indent="-288925">
              <a:defRPr/>
            </a:pPr>
            <a:r>
              <a:rPr lang="en-US" sz="2000" dirty="0"/>
              <a:t>N = 3,280</a:t>
            </a:r>
          </a:p>
          <a:p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DEEAC-A52D-BB4C-9C15-B3712A153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4060423"/>
            <a:ext cx="3315999" cy="2122448"/>
          </a:xfrm>
        </p:spPr>
        <p:txBody>
          <a:bodyPr>
            <a:normAutofit/>
          </a:bodyPr>
          <a:lstStyle/>
          <a:p>
            <a:pPr marL="400050" lvl="2" indent="-288925">
              <a:defRPr/>
            </a:pPr>
            <a:r>
              <a:rPr lang="en-US" dirty="0"/>
              <a:t>Email Blasts Population</a:t>
            </a:r>
          </a:p>
          <a:p>
            <a:pPr marL="800100" lvl="2" indent="-288925">
              <a:defRPr/>
            </a:pPr>
            <a:r>
              <a:rPr lang="en-US" dirty="0"/>
              <a:t>Spring 2019</a:t>
            </a:r>
          </a:p>
          <a:p>
            <a:pPr marL="1257300" lvl="3" indent="-288925">
              <a:defRPr/>
            </a:pPr>
            <a:r>
              <a:rPr lang="en-US" sz="2000" dirty="0"/>
              <a:t>N = 3,358</a:t>
            </a:r>
          </a:p>
          <a:p>
            <a:pPr marL="800100" lvl="2" indent="-288925">
              <a:defRPr/>
            </a:pPr>
            <a:r>
              <a:rPr lang="en-US" dirty="0"/>
              <a:t>Fall 2019</a:t>
            </a:r>
          </a:p>
          <a:p>
            <a:pPr marL="1257300" lvl="3" indent="-288925">
              <a:defRPr/>
            </a:pPr>
            <a:r>
              <a:rPr lang="en-US" sz="2000" dirty="0"/>
              <a:t>N = 4,110</a:t>
            </a:r>
          </a:p>
          <a:p>
            <a:endParaRPr lang="en-US" sz="1700" dirty="0"/>
          </a:p>
        </p:txBody>
      </p:sp>
      <p:pic>
        <p:nvPicPr>
          <p:cNvPr id="22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809BFF-1A8F-2E47-8E8E-CAF3B2CD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16" y="253457"/>
            <a:ext cx="2160137" cy="90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52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E18C28DEA304DB273838AF60B0A28" ma:contentTypeVersion="9" ma:contentTypeDescription="Create a new document." ma:contentTypeScope="" ma:versionID="7d06e46cee6b6d42b6a978c579a71a37">
  <xsd:schema xmlns:xsd="http://www.w3.org/2001/XMLSchema" xmlns:xs="http://www.w3.org/2001/XMLSchema" xmlns:p="http://schemas.microsoft.com/office/2006/metadata/properties" xmlns:ns3="6a1a7f92-6908-41dd-8101-4716c5470e14" targetNamespace="http://schemas.microsoft.com/office/2006/metadata/properties" ma:root="true" ma:fieldsID="8cd47136828cd8f1afe25b86b107661c" ns3:_="">
    <xsd:import namespace="6a1a7f92-6908-41dd-8101-4716c5470e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a7f92-6908-41dd-8101-4716c5470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43857-3766-4EB4-9AFC-07E04BD5BC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C4056-0C2A-49A1-B42A-577E52070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a7f92-6908-41dd-8101-4716c5470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7E3C22-7296-488C-9AC2-F63B3FDB5EFD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a1a7f92-6908-41dd-8101-4716c5470e1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1083</Words>
  <Application>Microsoft Office PowerPoint</Application>
  <PresentationFormat>On-screen Show (4:3)</PresentationFormat>
  <Paragraphs>181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Times New Roman</vt:lpstr>
      <vt:lpstr>Wingdings</vt:lpstr>
      <vt:lpstr>Office Theme</vt:lpstr>
      <vt:lpstr>Marketing Practices: Higher Education Career Services</vt:lpstr>
      <vt:lpstr>Introduction</vt:lpstr>
      <vt:lpstr>Purpose of the Study</vt:lpstr>
      <vt:lpstr>How confident are you that your marketing efforts are successful in attracting participants to your events?</vt:lpstr>
      <vt:lpstr>Which of the follow social media platforms do you use to promote events? Which is the most successful?</vt:lpstr>
      <vt:lpstr>To what extent do you use … to promote events?</vt:lpstr>
      <vt:lpstr>Study Methodology</vt:lpstr>
      <vt:lpstr>Do you use calls to action?</vt:lpstr>
      <vt:lpstr>Comparison with Reported - Survey Received by Email - Effectiveness</vt:lpstr>
      <vt:lpstr>Do you depend on faculty to promote career events?  If so, how does that work for you?</vt:lpstr>
      <vt:lpstr>PowerPoint Presentation</vt:lpstr>
      <vt:lpstr>Social Media</vt:lpstr>
      <vt:lpstr>Analyses</vt:lpstr>
      <vt:lpstr>Conclusions</vt:lpstr>
      <vt:lpstr>How are your marketing responsibilities divided within the career center?</vt:lpstr>
      <vt:lpstr>What limits your ability to market your events?</vt:lpstr>
      <vt:lpstr>Conclusions</vt:lpstr>
      <vt:lpstr>Recommendations</vt:lpstr>
      <vt:lpstr>Inbound Marketing</vt:lpstr>
      <vt:lpstr>Limitations of the Research</vt:lpstr>
      <vt:lpstr>Next Steps </vt:lpstr>
      <vt:lpstr>Applications</vt:lpstr>
      <vt:lpstr>PowerPoint Presentation</vt:lpstr>
      <vt:lpstr>Questions and Comments</vt:lpstr>
    </vt:vector>
  </TitlesOfParts>
  <Company>UWG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UWG</dc:creator>
  <cp:lastModifiedBy>Terrence Green</cp:lastModifiedBy>
  <cp:revision>646</cp:revision>
  <cp:lastPrinted>2020-10-23T16:35:47Z</cp:lastPrinted>
  <dcterms:created xsi:type="dcterms:W3CDTF">2012-05-21T15:30:30Z</dcterms:created>
  <dcterms:modified xsi:type="dcterms:W3CDTF">2021-05-15T02:59:32Z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0x010100CE7E18C28DEA304DB273838AF60B0A28</vt:lpwstr>
  </property>
</Properties>
</file>